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ooper Hewitt Bold" charset="1" panose="00000000000000000000"/>
      <p:regular r:id="rId22"/>
    </p:embeddedFont>
    <p:embeddedFont>
      <p:font typeface="Cooper Hewitt" charset="1" panose="00000000000000000000"/>
      <p:regular r:id="rId23"/>
    </p:embeddedFont>
    <p:embeddedFont>
      <p:font typeface="Canva Sans" charset="1" panose="020B0503030501040103"/>
      <p:regular r:id="rId24"/>
    </p:embeddedFont>
    <p:embeddedFont>
      <p:font typeface="Proxima Nova Bold" charset="1" panose="02000506030000020004"/>
      <p:regular r:id="rId25"/>
    </p:embeddedFont>
    <p:embeddedFont>
      <p:font typeface="Proxima Nova" charset="1" panose="0200050603000002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28.png" Type="http://schemas.openxmlformats.org/officeDocument/2006/relationships/image"/><Relationship Id="rId19" Target="../media/image29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33624" y="1073033"/>
            <a:ext cx="1798850" cy="696548"/>
            <a:chOff x="0" y="0"/>
            <a:chExt cx="473771" cy="183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3771" cy="183453"/>
            </a:xfrm>
            <a:custGeom>
              <a:avLst/>
              <a:gdLst/>
              <a:ahLst/>
              <a:cxnLst/>
              <a:rect r="r" b="b" t="t" l="l"/>
              <a:pathLst>
                <a:path h="183453" w="473771">
                  <a:moveTo>
                    <a:pt x="0" y="0"/>
                  </a:moveTo>
                  <a:lnTo>
                    <a:pt x="473771" y="0"/>
                  </a:lnTo>
                  <a:lnTo>
                    <a:pt x="473771" y="183453"/>
                  </a:lnTo>
                  <a:lnTo>
                    <a:pt x="0" y="18345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473771" cy="297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46671" y="2186061"/>
            <a:ext cx="1172756" cy="11727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688922" y="3768029"/>
            <a:ext cx="6002435" cy="6012292"/>
          </a:xfrm>
          <a:custGeom>
            <a:avLst/>
            <a:gdLst/>
            <a:ahLst/>
            <a:cxnLst/>
            <a:rect r="r" b="b" t="t" l="l"/>
            <a:pathLst>
              <a:path h="6012292" w="6002435">
                <a:moveTo>
                  <a:pt x="0" y="0"/>
                </a:moveTo>
                <a:lnTo>
                  <a:pt x="6002435" y="0"/>
                </a:lnTo>
                <a:lnTo>
                  <a:pt x="6002435" y="6012291"/>
                </a:lnTo>
                <a:lnTo>
                  <a:pt x="0" y="6012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66613" y="1714882"/>
            <a:ext cx="11674169" cy="2093976"/>
            <a:chOff x="0" y="0"/>
            <a:chExt cx="15565558" cy="279196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5368151" y="-95250"/>
              <a:ext cx="10197408" cy="28872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Comprendre </a:t>
              </a:r>
            </a:p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les phases du processus migratoire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true" flipV="false" rot="-10800000">
              <a:off x="0" y="28183"/>
              <a:ext cx="5214688" cy="2763785"/>
            </a:xfrm>
            <a:custGeom>
              <a:avLst/>
              <a:gdLst/>
              <a:ahLst/>
              <a:cxnLst/>
              <a:rect r="r" b="b" t="t" l="l"/>
              <a:pathLst>
                <a:path h="2763785" w="5214688">
                  <a:moveTo>
                    <a:pt x="5214688" y="0"/>
                  </a:moveTo>
                  <a:lnTo>
                    <a:pt x="0" y="0"/>
                  </a:lnTo>
                  <a:lnTo>
                    <a:pt x="0" y="2763785"/>
                  </a:lnTo>
                  <a:lnTo>
                    <a:pt x="5214688" y="2763785"/>
                  </a:lnTo>
                  <a:lnTo>
                    <a:pt x="521468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38473" y="92583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7278575" y="5893367"/>
            <a:ext cx="4546241" cy="3976681"/>
            <a:chOff x="0" y="0"/>
            <a:chExt cx="6061654" cy="530224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4524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422958" y="340114"/>
              <a:ext cx="1350326" cy="1350326"/>
            </a:xfrm>
            <a:custGeom>
              <a:avLst/>
              <a:gdLst/>
              <a:ahLst/>
              <a:cxnLst/>
              <a:rect r="r" b="b" t="t" l="l"/>
              <a:pathLst>
                <a:path h="1350326" w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049456" y="2262708"/>
              <a:ext cx="4097330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Recherche d’emploi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98004" y="3108528"/>
              <a:ext cx="5063651" cy="2193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Envois de CV, entrevues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exigence d’expérience québécoise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discrimination voilée (accent, nom, apparence, signe religieux), réseau professionnel inexistant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32" id="3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33" id="33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9602166" y="1959829"/>
            <a:ext cx="4575205" cy="3898064"/>
            <a:chOff x="0" y="0"/>
            <a:chExt cx="6100274" cy="519741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082382" y="3201411"/>
              <a:ext cx="1996008" cy="19960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0" y="31266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645685" y="3400637"/>
              <a:ext cx="1014392" cy="1597468"/>
            </a:xfrm>
            <a:custGeom>
              <a:avLst/>
              <a:gdLst/>
              <a:ahLst/>
              <a:cxnLst/>
              <a:rect r="r" b="b" t="t" l="l"/>
              <a:pathLst>
                <a:path h="1597468" w="1014392">
                  <a:moveTo>
                    <a:pt x="0" y="0"/>
                  </a:moveTo>
                  <a:lnTo>
                    <a:pt x="1014392" y="0"/>
                  </a:lnTo>
                  <a:lnTo>
                    <a:pt x="1014392" y="1597468"/>
                  </a:lnTo>
                  <a:lnTo>
                    <a:pt x="0" y="1597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76428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Repli sur soi / Déqualification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5488" y="1208644"/>
              <a:ext cx="5894786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Accepte un emploi ne répondant pas aux attentes.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baisse d’estime de soi, fatigue, isolement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32" id="3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33" id="33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278575" y="5893367"/>
            <a:ext cx="4546241" cy="3976681"/>
            <a:chOff x="0" y="0"/>
            <a:chExt cx="6061654" cy="5302241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4524D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2422958" y="340114"/>
              <a:ext cx="1350326" cy="1350326"/>
            </a:xfrm>
            <a:custGeom>
              <a:avLst/>
              <a:gdLst/>
              <a:ahLst/>
              <a:cxnLst/>
              <a:rect r="r" b="b" t="t" l="l"/>
              <a:pathLst>
                <a:path h="1350326" w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 rot="0">
              <a:off x="1049456" y="2262708"/>
              <a:ext cx="4097330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Recherche d’emploi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998004" y="3108528"/>
              <a:ext cx="5063651" cy="2193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Envois de CV entretiens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exigence d’expérience québécois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discrimination voilée (accent, nom, apparence, signe religieux), réseau professionnel inexistant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1888693" y="5893367"/>
            <a:ext cx="4159015" cy="4071931"/>
            <a:chOff x="0" y="0"/>
            <a:chExt cx="5545353" cy="5429241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7" id="7"/>
            <p:cNvGrpSpPr/>
            <p:nvPr/>
          </p:nvGrpSpPr>
          <p:grpSpPr>
            <a:xfrm rot="0">
              <a:off x="2131801" y="0"/>
              <a:ext cx="1996008" cy="1996008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2388888" y="253357"/>
              <a:ext cx="1354312" cy="1523839"/>
            </a:xfrm>
            <a:custGeom>
              <a:avLst/>
              <a:gdLst/>
              <a:ahLst/>
              <a:cxnLst/>
              <a:rect r="r" b="b" t="t" l="l"/>
              <a:pathLst>
                <a:path h="1523839" w="1354312">
                  <a:moveTo>
                    <a:pt x="0" y="0"/>
                  </a:moveTo>
                  <a:lnTo>
                    <a:pt x="1354312" y="0"/>
                  </a:lnTo>
                  <a:lnTo>
                    <a:pt x="1354312" y="1523839"/>
                  </a:lnTo>
                  <a:lnTo>
                    <a:pt x="0" y="1523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427308" y="2262708"/>
              <a:ext cx="3404994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Reprise en main / Résilience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39222" y="3603828"/>
              <a:ext cx="4806131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Retour aux études OU reconversion OU entrepreneuriat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Soutien d’un·e ami·e, d’un organisme, d’un·e mentor·e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Revalorisation des compétences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32" id="3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33" id="33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278575" y="5893367"/>
            <a:ext cx="4546241" cy="3976681"/>
            <a:chOff x="0" y="0"/>
            <a:chExt cx="6061654" cy="5302241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4524D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2422958" y="340114"/>
              <a:ext cx="1350326" cy="1350326"/>
            </a:xfrm>
            <a:custGeom>
              <a:avLst/>
              <a:gdLst/>
              <a:ahLst/>
              <a:cxnLst/>
              <a:rect r="r" b="b" t="t" l="l"/>
              <a:pathLst>
                <a:path h="1350326" w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 rot="0">
              <a:off x="1049456" y="2262708"/>
              <a:ext cx="4097330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Recherche d’emploi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998004" y="3108528"/>
              <a:ext cx="5063651" cy="2193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Envois de CV entretiens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exigence d’expérience québécois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discrimination voilée (accent, nom, apparence, signe religieux), réseau professionnel inexistant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602166" y="1959829"/>
            <a:ext cx="4575205" cy="4174289"/>
            <a:chOff x="0" y="0"/>
            <a:chExt cx="6100274" cy="5565719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2082382" y="3569711"/>
              <a:ext cx="1996008" cy="1996008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60" id="60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2645685" y="3768937"/>
              <a:ext cx="1014392" cy="1597468"/>
            </a:xfrm>
            <a:custGeom>
              <a:avLst/>
              <a:gdLst/>
              <a:ahLst/>
              <a:cxnLst/>
              <a:rect r="r" b="b" t="t" l="l"/>
              <a:pathLst>
                <a:path h="1597468" w="1014392">
                  <a:moveTo>
                    <a:pt x="0" y="0"/>
                  </a:moveTo>
                  <a:lnTo>
                    <a:pt x="1014392" y="0"/>
                  </a:lnTo>
                  <a:lnTo>
                    <a:pt x="1014392" y="1597468"/>
                  </a:lnTo>
                  <a:lnTo>
                    <a:pt x="0" y="1597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 rot="0">
              <a:off x="76428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Repli sur soi / Déqualification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205488" y="1208644"/>
              <a:ext cx="5894786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Accepte un emploi en dessous de ses compétences: aide à domicile, caissière, préposée, tec.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baisse d’estime de soi, fatigue, isolement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4188226" y="1959829"/>
            <a:ext cx="4159274" cy="4148541"/>
            <a:chOff x="0" y="0"/>
            <a:chExt cx="5545699" cy="55313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346066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7" id="7"/>
            <p:cNvGrpSpPr/>
            <p:nvPr/>
          </p:nvGrpSpPr>
          <p:grpSpPr>
            <a:xfrm rot="0">
              <a:off x="2082382" y="3535381"/>
              <a:ext cx="1996008" cy="1996008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2450509" y="3925537"/>
              <a:ext cx="1244136" cy="1284269"/>
            </a:xfrm>
            <a:custGeom>
              <a:avLst/>
              <a:gdLst/>
              <a:ahLst/>
              <a:cxnLst/>
              <a:rect r="r" b="b" t="t" l="l"/>
              <a:pathLst>
                <a:path h="1284269" w="1244136">
                  <a:moveTo>
                    <a:pt x="0" y="0"/>
                  </a:moveTo>
                  <a:lnTo>
                    <a:pt x="1244136" y="0"/>
                  </a:lnTo>
                  <a:lnTo>
                    <a:pt x="1244136" y="1284269"/>
                  </a:lnTo>
                  <a:lnTo>
                    <a:pt x="0" y="128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73956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Réintégration professionnelle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46757" y="1349750"/>
              <a:ext cx="4806131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Emploi en lien avec ses compétences OU poste équivalent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Fierté, reconnaissance, modèle pour d’autres femmes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9602166" y="1959829"/>
            <a:ext cx="4575205" cy="4174289"/>
            <a:chOff x="0" y="0"/>
            <a:chExt cx="6100274" cy="5565719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2082382" y="3569711"/>
              <a:ext cx="1996008" cy="1996008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8" id="28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645685" y="3768937"/>
              <a:ext cx="1014392" cy="1597468"/>
            </a:xfrm>
            <a:custGeom>
              <a:avLst/>
              <a:gdLst/>
              <a:ahLst/>
              <a:cxnLst/>
              <a:rect r="r" b="b" t="t" l="l"/>
              <a:pathLst>
                <a:path h="1597468" w="1014392">
                  <a:moveTo>
                    <a:pt x="0" y="0"/>
                  </a:moveTo>
                  <a:lnTo>
                    <a:pt x="1014392" y="0"/>
                  </a:lnTo>
                  <a:lnTo>
                    <a:pt x="1014392" y="1597468"/>
                  </a:lnTo>
                  <a:lnTo>
                    <a:pt x="0" y="1597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76428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Repli sur soi / Déqualification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05488" y="1208644"/>
              <a:ext cx="5894786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Accepte un emploi en dessous de ses compétences: aide à domicile, caissière, préposée, tec.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baisse d’estime de soi, fatigue, isolement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7278575" y="5893367"/>
            <a:ext cx="4546241" cy="3976681"/>
            <a:chOff x="0" y="0"/>
            <a:chExt cx="6061654" cy="5302241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4524D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422958" y="340114"/>
              <a:ext cx="1350326" cy="1350326"/>
            </a:xfrm>
            <a:custGeom>
              <a:avLst/>
              <a:gdLst/>
              <a:ahLst/>
              <a:cxnLst/>
              <a:rect r="r" b="b" t="t" l="l"/>
              <a:pathLst>
                <a:path h="1350326" w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1049456" y="2262708"/>
              <a:ext cx="4097330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Recherche d’emploi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998004" y="3108528"/>
              <a:ext cx="5063651" cy="2193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Envois de CV entretiens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exigence d’expérience québécois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discrimination voilée (accent, nom, apparence, signe religieux), réseau professionnel inexistant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49" id="49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0" id="50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3" id="53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4" id="54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58" id="58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61" id="61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2" id="62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1888693" y="5893367"/>
            <a:ext cx="4159015" cy="4071931"/>
            <a:chOff x="0" y="0"/>
            <a:chExt cx="5545353" cy="5429241"/>
          </a:xfrm>
        </p:grpSpPr>
        <p:sp>
          <p:nvSpPr>
            <p:cNvPr name="Freeform 65" id="65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66" id="66"/>
            <p:cNvGrpSpPr/>
            <p:nvPr/>
          </p:nvGrpSpPr>
          <p:grpSpPr>
            <a:xfrm rot="0">
              <a:off x="2131801" y="0"/>
              <a:ext cx="1996008" cy="1996008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69" id="69"/>
            <p:cNvSpPr/>
            <p:nvPr/>
          </p:nvSpPr>
          <p:spPr>
            <a:xfrm flipH="false" flipV="false" rot="0">
              <a:off x="2388888" y="253357"/>
              <a:ext cx="1354312" cy="1523839"/>
            </a:xfrm>
            <a:custGeom>
              <a:avLst/>
              <a:gdLst/>
              <a:ahLst/>
              <a:cxnLst/>
              <a:rect r="r" b="b" t="t" l="l"/>
              <a:pathLst>
                <a:path h="1523839" w="1354312">
                  <a:moveTo>
                    <a:pt x="0" y="0"/>
                  </a:moveTo>
                  <a:lnTo>
                    <a:pt x="1354312" y="0"/>
                  </a:lnTo>
                  <a:lnTo>
                    <a:pt x="1354312" y="1523839"/>
                  </a:lnTo>
                  <a:lnTo>
                    <a:pt x="0" y="1523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 rot="0">
              <a:off x="1427308" y="2262708"/>
              <a:ext cx="3404994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Reprise en main / Résilience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739222" y="3603828"/>
              <a:ext cx="4806131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Retour aux études OU reconversion OU entrepreneuriat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Soutien d’une amie, d’un organisme, d’un mentor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Revalorisation des compétences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1888693" y="5893367"/>
            <a:ext cx="4159015" cy="4071931"/>
            <a:chOff x="0" y="0"/>
            <a:chExt cx="5545353" cy="5429241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7" id="7"/>
            <p:cNvGrpSpPr/>
            <p:nvPr/>
          </p:nvGrpSpPr>
          <p:grpSpPr>
            <a:xfrm rot="0">
              <a:off x="2131801" y="0"/>
              <a:ext cx="1996008" cy="1996008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2388888" y="253357"/>
              <a:ext cx="1354312" cy="1523839"/>
            </a:xfrm>
            <a:custGeom>
              <a:avLst/>
              <a:gdLst/>
              <a:ahLst/>
              <a:cxnLst/>
              <a:rect r="r" b="b" t="t" l="l"/>
              <a:pathLst>
                <a:path h="1523839" w="1354312">
                  <a:moveTo>
                    <a:pt x="0" y="0"/>
                  </a:moveTo>
                  <a:lnTo>
                    <a:pt x="1354312" y="0"/>
                  </a:lnTo>
                  <a:lnTo>
                    <a:pt x="1354312" y="1523839"/>
                  </a:lnTo>
                  <a:lnTo>
                    <a:pt x="0" y="1523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427308" y="2262708"/>
              <a:ext cx="3404994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Reprise en main / Résilience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39222" y="3603828"/>
              <a:ext cx="4806131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Retour aux études OU reconversion OU entrepreneuriat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Soutien d’un·e ami·e, d’un organisme, d’un·e mentor·e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Revalorisation des compétences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278575" y="5893367"/>
            <a:ext cx="4546241" cy="3976681"/>
            <a:chOff x="0" y="0"/>
            <a:chExt cx="6061654" cy="5302241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4524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2" id="32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422958" y="340114"/>
              <a:ext cx="1350326" cy="1350326"/>
            </a:xfrm>
            <a:custGeom>
              <a:avLst/>
              <a:gdLst/>
              <a:ahLst/>
              <a:cxnLst/>
              <a:rect r="r" b="b" t="t" l="l"/>
              <a:pathLst>
                <a:path h="1350326" w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1049456" y="2262708"/>
              <a:ext cx="4097330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Recherche d’emploi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998004" y="3108528"/>
              <a:ext cx="5063651" cy="2193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Envois de CV, entrevues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exigence d’expérience québécoise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discrimination voilée (accent, nom, apparence, signe religieux), réseau professionnel inexistant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602166" y="1959829"/>
            <a:ext cx="4575205" cy="3898064"/>
            <a:chOff x="0" y="0"/>
            <a:chExt cx="6100274" cy="5197419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2082382" y="3201411"/>
              <a:ext cx="1996008" cy="1996008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0" id="40"/>
            <p:cNvSpPr/>
            <p:nvPr/>
          </p:nvSpPr>
          <p:spPr>
            <a:xfrm flipH="false" flipV="false" rot="0">
              <a:off x="0" y="31266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645685" y="3400637"/>
              <a:ext cx="1014392" cy="1597468"/>
            </a:xfrm>
            <a:custGeom>
              <a:avLst/>
              <a:gdLst/>
              <a:ahLst/>
              <a:cxnLst/>
              <a:rect r="r" b="b" t="t" l="l"/>
              <a:pathLst>
                <a:path h="1597468" w="1014392">
                  <a:moveTo>
                    <a:pt x="0" y="0"/>
                  </a:moveTo>
                  <a:lnTo>
                    <a:pt x="1014392" y="0"/>
                  </a:lnTo>
                  <a:lnTo>
                    <a:pt x="1014392" y="1597468"/>
                  </a:lnTo>
                  <a:lnTo>
                    <a:pt x="0" y="1597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76428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Repli sur soi / Déqualification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205488" y="1208644"/>
              <a:ext cx="5894786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Accepte un emploi ne répondant pas aux attentes.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baisse d’estime de soi, fatigue, isolement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4188226" y="1959829"/>
            <a:ext cx="4159274" cy="4148541"/>
            <a:chOff x="0" y="0"/>
            <a:chExt cx="5545699" cy="553138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46066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46" id="46"/>
            <p:cNvGrpSpPr/>
            <p:nvPr/>
          </p:nvGrpSpPr>
          <p:grpSpPr>
            <a:xfrm rot="0">
              <a:off x="2082382" y="3535381"/>
              <a:ext cx="1996008" cy="1996008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49" id="49"/>
            <p:cNvSpPr/>
            <p:nvPr/>
          </p:nvSpPr>
          <p:spPr>
            <a:xfrm flipH="false" flipV="false" rot="0">
              <a:off x="2450509" y="3925537"/>
              <a:ext cx="1244136" cy="1284269"/>
            </a:xfrm>
            <a:custGeom>
              <a:avLst/>
              <a:gdLst/>
              <a:ahLst/>
              <a:cxnLst/>
              <a:rect r="r" b="b" t="t" l="l"/>
              <a:pathLst>
                <a:path h="1284269" w="1244136">
                  <a:moveTo>
                    <a:pt x="0" y="0"/>
                  </a:moveTo>
                  <a:lnTo>
                    <a:pt x="1244136" y="0"/>
                  </a:lnTo>
                  <a:lnTo>
                    <a:pt x="1244136" y="1284269"/>
                  </a:lnTo>
                  <a:lnTo>
                    <a:pt x="0" y="128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0" id="50"/>
            <p:cNvSpPr txBox="true"/>
            <p:nvPr/>
          </p:nvSpPr>
          <p:spPr>
            <a:xfrm rot="0">
              <a:off x="739568" y="-38100"/>
              <a:ext cx="4806131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Réintégration professionnelle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546757" y="1349750"/>
              <a:ext cx="4806131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Emploi en lien avec ses compétences OU poste équivalent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Fierté, reconnaissance, modèle pour d’autres femmes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53" id="53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54" id="54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57" id="57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62" id="62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63" id="63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50458" y="632460"/>
            <a:ext cx="1179295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émotions des personnes qui accueillent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832452" y="5876019"/>
            <a:ext cx="3378053" cy="3382281"/>
          </a:xfrm>
          <a:custGeom>
            <a:avLst/>
            <a:gdLst/>
            <a:ahLst/>
            <a:cxnLst/>
            <a:rect r="r" b="b" t="t" l="l"/>
            <a:pathLst>
              <a:path h="3382281" w="3378053">
                <a:moveTo>
                  <a:pt x="0" y="0"/>
                </a:moveTo>
                <a:lnTo>
                  <a:pt x="3378053" y="0"/>
                </a:lnTo>
                <a:lnTo>
                  <a:pt x="3378053" y="3382281"/>
                </a:lnTo>
                <a:lnTo>
                  <a:pt x="0" y="338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345108" y="6037992"/>
            <a:ext cx="3721652" cy="1417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499" spc="44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Discussions et échanges</a:t>
            </a:r>
          </a:p>
        </p:txBody>
      </p:sp>
      <p:grpSp>
        <p:nvGrpSpPr>
          <p:cNvPr name="Group 5" id="5"/>
          <p:cNvGrpSpPr/>
          <p:nvPr/>
        </p:nvGrpSpPr>
        <p:grpSpPr>
          <a:xfrm rot="5400000">
            <a:off x="5072076" y="6358927"/>
            <a:ext cx="1256815" cy="870699"/>
            <a:chOff x="0" y="0"/>
            <a:chExt cx="678321" cy="4699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09342" y="3265759"/>
            <a:ext cx="13470223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  <a:r>
              <a:rPr lang="en-US" b="true" sz="4500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</a:t>
            </a:r>
            <a:r>
              <a:rPr lang="en-US" b="true" sz="4500" strike="noStrike" u="non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daptation et émotions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564204">
            <a:off x="2619221" y="4256077"/>
            <a:ext cx="1337582" cy="625320"/>
          </a:xfrm>
          <a:custGeom>
            <a:avLst/>
            <a:gdLst/>
            <a:ahLst/>
            <a:cxnLst/>
            <a:rect r="r" b="b" t="t" l="l"/>
            <a:pathLst>
              <a:path h="625320" w="1337582">
                <a:moveTo>
                  <a:pt x="0" y="0"/>
                </a:moveTo>
                <a:lnTo>
                  <a:pt x="1337583" y="0"/>
                </a:lnTo>
                <a:lnTo>
                  <a:pt x="1337583" y="625320"/>
                </a:lnTo>
                <a:lnTo>
                  <a:pt x="0" y="625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899702"/>
            <a:ext cx="1060944" cy="257996"/>
            <a:chOff x="0" y="0"/>
            <a:chExt cx="1414592" cy="343994"/>
          </a:xfrm>
        </p:grpSpPr>
        <p:grpSp>
          <p:nvGrpSpPr>
            <p:cNvPr name="Group 11" id="11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1028700" y="3142401"/>
            <a:ext cx="866741" cy="851573"/>
          </a:xfrm>
          <a:custGeom>
            <a:avLst/>
            <a:gdLst/>
            <a:ahLst/>
            <a:cxnLst/>
            <a:rect r="r" b="b" t="t" l="l"/>
            <a:pathLst>
              <a:path h="851573" w="866741">
                <a:moveTo>
                  <a:pt x="0" y="0"/>
                </a:moveTo>
                <a:lnTo>
                  <a:pt x="866741" y="0"/>
                </a:lnTo>
                <a:lnTo>
                  <a:pt x="866741" y="851574"/>
                </a:lnTo>
                <a:lnTo>
                  <a:pt x="0" y="851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name="Group 3" id="3"/>
            <p:cNvGrpSpPr/>
            <p:nvPr/>
          </p:nvGrpSpPr>
          <p:grpSpPr>
            <a:xfrm rot="-2700000">
              <a:off x="327293" y="9057049"/>
              <a:ext cx="1591832" cy="1585084"/>
              <a:chOff x="0" y="0"/>
              <a:chExt cx="314436" cy="313103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14436" cy="313103"/>
              </a:xfrm>
              <a:custGeom>
                <a:avLst/>
                <a:gdLst/>
                <a:ahLst/>
                <a:cxnLst/>
                <a:rect r="r" b="b" t="t" l="l"/>
                <a:pathLst>
                  <a:path h="313103" w="314436">
                    <a:moveTo>
                      <a:pt x="0" y="0"/>
                    </a:moveTo>
                    <a:lnTo>
                      <a:pt x="314436" y="0"/>
                    </a:lnTo>
                    <a:lnTo>
                      <a:pt x="314436" y="313103"/>
                    </a:lnTo>
                    <a:lnTo>
                      <a:pt x="0" y="31310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114300"/>
                <a:ext cx="314436" cy="4274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27058" y="6110296"/>
              <a:ext cx="1992303" cy="1992303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4279200" y="263025"/>
              <a:ext cx="6228812" cy="24803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49"/>
                </a:lnSpc>
              </a:pPr>
              <a:r>
                <a:rPr lang="en-US" sz="11008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Merci 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9772809" y="1184490"/>
              <a:ext cx="9180619" cy="9788310"/>
            </a:xfrm>
            <a:custGeom>
              <a:avLst/>
              <a:gdLst/>
              <a:ahLst/>
              <a:cxnLst/>
              <a:rect r="r" b="b" t="t" l="l"/>
              <a:pathLst>
                <a:path h="9788310" w="9180619">
                  <a:moveTo>
                    <a:pt x="0" y="0"/>
                  </a:moveTo>
                  <a:lnTo>
                    <a:pt x="9180619" y="0"/>
                  </a:lnTo>
                  <a:lnTo>
                    <a:pt x="9180619" y="9788310"/>
                  </a:lnTo>
                  <a:lnTo>
                    <a:pt x="0" y="9788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5400000">
              <a:off x="0" y="0"/>
              <a:ext cx="510675" cy="510675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5400000">
              <a:off x="795869" y="0"/>
              <a:ext cx="510675" cy="510675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1589350" y="0"/>
              <a:ext cx="510675" cy="510675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9540774" y="10462125"/>
              <a:ext cx="510675" cy="510675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5400000">
              <a:off x="20336644" y="10462125"/>
              <a:ext cx="510675" cy="510675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5400000">
              <a:off x="21130125" y="10462125"/>
              <a:ext cx="510675" cy="510675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9" id="29"/>
          <p:cNvSpPr/>
          <p:nvPr/>
        </p:nvSpPr>
        <p:spPr>
          <a:xfrm flipH="false" flipV="false" rot="0">
            <a:off x="15602093" y="8068460"/>
            <a:ext cx="1657207" cy="636667"/>
          </a:xfrm>
          <a:custGeom>
            <a:avLst/>
            <a:gdLst/>
            <a:ahLst/>
            <a:cxnLst/>
            <a:rect r="r" b="b" t="t" l="l"/>
            <a:pathLst>
              <a:path h="636667" w="1657207">
                <a:moveTo>
                  <a:pt x="0" y="0"/>
                </a:moveTo>
                <a:lnTo>
                  <a:pt x="1657207" y="0"/>
                </a:lnTo>
                <a:lnTo>
                  <a:pt x="1657207" y="636667"/>
                </a:lnTo>
                <a:lnTo>
                  <a:pt x="0" y="63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0417" y="517179"/>
            <a:ext cx="8164085" cy="1023041"/>
            <a:chOff x="0" y="0"/>
            <a:chExt cx="10885447" cy="1364055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1028167" y="209531"/>
              <a:ext cx="1364055" cy="944993"/>
              <a:chOff x="0" y="0"/>
              <a:chExt cx="678321" cy="469928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1121028" cy="1364055"/>
              <a:chOff x="0" y="0"/>
              <a:chExt cx="282794" cy="3441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82794" cy="344100"/>
              </a:xfrm>
              <a:custGeom>
                <a:avLst/>
                <a:gdLst/>
                <a:ahLst/>
                <a:cxnLst/>
                <a:rect r="r" b="b" t="t" l="l"/>
                <a:pathLst>
                  <a:path h="344100" w="282794">
                    <a:moveTo>
                      <a:pt x="0" y="0"/>
                    </a:moveTo>
                    <a:lnTo>
                      <a:pt x="282794" y="0"/>
                    </a:lnTo>
                    <a:lnTo>
                      <a:pt x="282794" y="344100"/>
                    </a:lnTo>
                    <a:lnTo>
                      <a:pt x="0" y="34410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14300"/>
                <a:ext cx="282794" cy="458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2385124" y="185458"/>
              <a:ext cx="850032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Contenu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014803" y="2833591"/>
            <a:ext cx="5357455" cy="2945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Introduction au concept </a:t>
            </a:r>
          </a:p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de référents culturels implicites et </a:t>
            </a:r>
          </a:p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de choc culturel.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10800000">
            <a:off x="6421530" y="3700591"/>
            <a:ext cx="5444941" cy="2885819"/>
          </a:xfrm>
          <a:custGeom>
            <a:avLst/>
            <a:gdLst/>
            <a:ahLst/>
            <a:cxnLst/>
            <a:rect r="r" b="b" t="t" l="l"/>
            <a:pathLst>
              <a:path h="2885819" w="5444941">
                <a:moveTo>
                  <a:pt x="5444940" y="0"/>
                </a:moveTo>
                <a:lnTo>
                  <a:pt x="0" y="0"/>
                </a:lnTo>
                <a:lnTo>
                  <a:pt x="0" y="2885818"/>
                </a:lnTo>
                <a:lnTo>
                  <a:pt x="5444940" y="2885818"/>
                </a:lnTo>
                <a:lnTo>
                  <a:pt x="54449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42573" y="3899153"/>
            <a:ext cx="4497906" cy="2241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3599" spc="35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Présentation de la courbe d’adaptation interculturelle.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79732" y="6741697"/>
            <a:ext cx="6128536" cy="2221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Exploration des émotions vécues dans chaque phase du processus migratoire.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56012"/>
            <a:ext cx="1531427" cy="345376"/>
            <a:chOff x="0" y="0"/>
            <a:chExt cx="2041902" cy="460501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460501" cy="460501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790701" y="0"/>
              <a:ext cx="460501" cy="460501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581402" y="0"/>
              <a:ext cx="460501" cy="460501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5727873" y="8961747"/>
            <a:ext cx="1531427" cy="345376"/>
            <a:chOff x="0" y="0"/>
            <a:chExt cx="2041902" cy="460501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460501" cy="460501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790701" y="0"/>
              <a:ext cx="460501" cy="46050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581402" y="0"/>
              <a:ext cx="460501" cy="46050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>
                  <a:alpha val="38824"/>
                </a:srgbClr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5854763" y="1201388"/>
            <a:ext cx="1254786" cy="2460365"/>
          </a:xfrm>
          <a:custGeom>
            <a:avLst/>
            <a:gdLst/>
            <a:ahLst/>
            <a:cxnLst/>
            <a:rect r="r" b="b" t="t" l="l"/>
            <a:pathLst>
              <a:path h="2460365" w="1254786">
                <a:moveTo>
                  <a:pt x="0" y="0"/>
                </a:moveTo>
                <a:lnTo>
                  <a:pt x="1254786" y="0"/>
                </a:lnTo>
                <a:lnTo>
                  <a:pt x="1254786" y="2460364"/>
                </a:lnTo>
                <a:lnTo>
                  <a:pt x="0" y="2460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5400000">
            <a:off x="5270769" y="5829445"/>
            <a:ext cx="1256815" cy="870699"/>
            <a:chOff x="0" y="0"/>
            <a:chExt cx="678321" cy="46992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267395" y="2304338"/>
            <a:ext cx="4289725" cy="2248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99" spc="37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Premier tour </a:t>
            </a:r>
          </a:p>
          <a:p>
            <a:pPr algn="l">
              <a:lnSpc>
                <a:spcPts val="4255"/>
              </a:lnSpc>
            </a:pPr>
            <a:r>
              <a:rPr lang="en-US" sz="3799" spc="37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d’essai pour mémoriser les règles</a:t>
            </a:r>
          </a:p>
        </p:txBody>
      </p:sp>
      <p:grpSp>
        <p:nvGrpSpPr>
          <p:cNvPr name="Group 27" id="27"/>
          <p:cNvGrpSpPr/>
          <p:nvPr/>
        </p:nvGrpSpPr>
        <p:grpSpPr>
          <a:xfrm rot="5400000">
            <a:off x="979338" y="2361218"/>
            <a:ext cx="1256815" cy="870699"/>
            <a:chOff x="0" y="0"/>
            <a:chExt cx="678321" cy="46992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0368268" y="5636387"/>
            <a:ext cx="1443670" cy="1443670"/>
          </a:xfrm>
          <a:custGeom>
            <a:avLst/>
            <a:gdLst/>
            <a:ahLst/>
            <a:cxnLst/>
            <a:rect r="r" b="b" t="t" l="l"/>
            <a:pathLst>
              <a:path h="1443670" w="1443670">
                <a:moveTo>
                  <a:pt x="0" y="0"/>
                </a:moveTo>
                <a:lnTo>
                  <a:pt x="1443670" y="0"/>
                </a:lnTo>
                <a:lnTo>
                  <a:pt x="1443670" y="1443670"/>
                </a:lnTo>
                <a:lnTo>
                  <a:pt x="0" y="144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557120" y="5560187"/>
            <a:ext cx="3700745" cy="1715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55"/>
              </a:lnSpc>
              <a:spcBef>
                <a:spcPct val="0"/>
              </a:spcBef>
            </a:pPr>
            <a:r>
              <a:rPr lang="en-US" b="true" sz="3799" spc="37" strike="noStrike" u="non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autres tours se font sans les règles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2191407" y="5143500"/>
            <a:ext cx="2314459" cy="3038651"/>
            <a:chOff x="0" y="0"/>
            <a:chExt cx="3085946" cy="405153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04675" y="766388"/>
              <a:ext cx="2981271" cy="3285147"/>
            </a:xfrm>
            <a:custGeom>
              <a:avLst/>
              <a:gdLst/>
              <a:ahLst/>
              <a:cxnLst/>
              <a:rect r="r" b="b" t="t" l="l"/>
              <a:pathLst>
                <a:path h="3285147" w="2981271">
                  <a:moveTo>
                    <a:pt x="0" y="0"/>
                  </a:moveTo>
                  <a:lnTo>
                    <a:pt x="2981271" y="0"/>
                  </a:lnTo>
                  <a:lnTo>
                    <a:pt x="2981271" y="3285147"/>
                  </a:lnTo>
                  <a:lnTo>
                    <a:pt x="0" y="328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0" y="-247650"/>
              <a:ext cx="3085946" cy="1012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42"/>
                </a:lnSpc>
              </a:pPr>
              <a:r>
                <a:rPr lang="en-US" b="true" sz="3800" spc="38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En silence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2689260" y="632460"/>
            <a:ext cx="6046063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Jeu de cartes Barnga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05246" y="4781296"/>
            <a:ext cx="3721652" cy="64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800" spc="38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Ses phases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3933592" y="4708151"/>
            <a:ext cx="1256815" cy="870699"/>
            <a:chOff x="0" y="0"/>
            <a:chExt cx="678321" cy="4699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899702"/>
            <a:ext cx="1060944" cy="257996"/>
            <a:chOff x="0" y="0"/>
            <a:chExt cx="1414592" cy="343994"/>
          </a:xfrm>
        </p:grpSpPr>
        <p:grpSp>
          <p:nvGrpSpPr>
            <p:cNvPr name="Group 7" id="7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16" id="16"/>
          <p:cNvSpPr/>
          <p:nvPr/>
        </p:nvSpPr>
        <p:spPr>
          <a:xfrm flipH="false" flipV="false" rot="-2963861">
            <a:off x="9248101" y="4643372"/>
            <a:ext cx="3086015" cy="2592253"/>
          </a:xfrm>
          <a:custGeom>
            <a:avLst/>
            <a:gdLst/>
            <a:ahLst/>
            <a:cxnLst/>
            <a:rect r="r" b="b" t="t" l="l"/>
            <a:pathLst>
              <a:path h="2592253" w="3086015">
                <a:moveTo>
                  <a:pt x="0" y="0"/>
                </a:moveTo>
                <a:lnTo>
                  <a:pt x="3086015" y="0"/>
                </a:lnTo>
                <a:lnTo>
                  <a:pt x="3086015" y="2592253"/>
                </a:lnTo>
                <a:lnTo>
                  <a:pt x="0" y="259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689260" y="632460"/>
            <a:ext cx="10752340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Courbe d’adaptation interculturelle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6198356" y="9129302"/>
            <a:ext cx="1060944" cy="257996"/>
            <a:chOff x="0" y="0"/>
            <a:chExt cx="1414592" cy="343994"/>
          </a:xfrm>
        </p:grpSpPr>
        <p:grpSp>
          <p:nvGrpSpPr>
            <p:cNvPr name="Group 19" id="19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-5400000">
            <a:off x="15670652" y="1887287"/>
            <a:ext cx="1323644" cy="1323644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5433049" y="981416"/>
            <a:ext cx="1798850" cy="696548"/>
            <a:chOff x="0" y="0"/>
            <a:chExt cx="473771" cy="18345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73771" cy="183453"/>
            </a:xfrm>
            <a:custGeom>
              <a:avLst/>
              <a:gdLst/>
              <a:ahLst/>
              <a:cxnLst/>
              <a:rect r="r" b="b" t="t" l="l"/>
              <a:pathLst>
                <a:path h="183453" w="473771">
                  <a:moveTo>
                    <a:pt x="0" y="0"/>
                  </a:moveTo>
                  <a:lnTo>
                    <a:pt x="473771" y="0"/>
                  </a:lnTo>
                  <a:lnTo>
                    <a:pt x="473771" y="183453"/>
                  </a:lnTo>
                  <a:lnTo>
                    <a:pt x="0" y="18345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14300"/>
              <a:ext cx="473771" cy="297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27710"/>
            <a:ext cx="16552844" cy="8934255"/>
            <a:chOff x="0" y="0"/>
            <a:chExt cx="22070458" cy="11912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4592" y="1315528"/>
              <a:ext cx="18533004" cy="10424815"/>
            </a:xfrm>
            <a:custGeom>
              <a:avLst/>
              <a:gdLst/>
              <a:ahLst/>
              <a:cxnLst/>
              <a:rect r="r" b="b" t="t" l="l"/>
              <a:pathLst>
                <a:path h="10424815" w="18533004">
                  <a:moveTo>
                    <a:pt x="0" y="0"/>
                  </a:moveTo>
                  <a:lnTo>
                    <a:pt x="18533004" y="0"/>
                  </a:lnTo>
                  <a:lnTo>
                    <a:pt x="18533004" y="10424814"/>
                  </a:lnTo>
                  <a:lnTo>
                    <a:pt x="0" y="1042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5400000">
              <a:off x="20655866" y="11568345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21191969" y="11568345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21726464" y="11568345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2214080" y="-95250"/>
              <a:ext cx="14336454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Courbe d’adaptation interculturelle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2265330"/>
            <a:ext cx="15194116" cy="7138639"/>
            <a:chOff x="0" y="0"/>
            <a:chExt cx="20258821" cy="9518185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1114150"/>
              <a:ext cx="5051986" cy="8404034"/>
              <a:chOff x="0" y="0"/>
              <a:chExt cx="750171" cy="12479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1670673" y="0"/>
              <a:ext cx="1710640" cy="171064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9B246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639541" y="1734984"/>
              <a:ext cx="3772905" cy="7305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appartenance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curiosité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enthousiasme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espoir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fierté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gratitude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joie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sécurité 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soulagement</a:t>
              </a:r>
            </a:p>
            <a:p>
              <a:pPr algn="ctr">
                <a:lnSpc>
                  <a:spcPts val="4410"/>
                </a:lnSpc>
              </a:pP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7602148" y="1114150"/>
              <a:ext cx="5051986" cy="8404034"/>
              <a:chOff x="0" y="0"/>
              <a:chExt cx="750171" cy="1247918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9272822" y="0"/>
              <a:ext cx="1710640" cy="171064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8241689" y="1734984"/>
              <a:ext cx="3772905" cy="6568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ambivalence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attente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culpabilité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dépendance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méfianc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nervosité soulagement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vigilance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v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ulnérabilité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15206835" y="1114150"/>
              <a:ext cx="5051986" cy="8404034"/>
              <a:chOff x="0" y="0"/>
              <a:chExt cx="750171" cy="1247918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750171" cy="1247918"/>
              </a:xfrm>
              <a:custGeom>
                <a:avLst/>
                <a:gdLst/>
                <a:ahLst/>
                <a:cxnLst/>
                <a:rect r="r" b="b" t="t" l="l"/>
                <a:pathLst>
                  <a:path h="1247918" w="750171">
                    <a:moveTo>
                      <a:pt x="750171" y="0"/>
                    </a:moveTo>
                    <a:lnTo>
                      <a:pt x="750171" y="1133618"/>
                    </a:lnTo>
                    <a:lnTo>
                      <a:pt x="375086" y="1247918"/>
                    </a:lnTo>
                    <a:lnTo>
                      <a:pt x="0" y="1133618"/>
                    </a:lnTo>
                    <a:lnTo>
                      <a:pt x="0" y="0"/>
                    </a:lnTo>
                    <a:lnTo>
                      <a:pt x="750171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47625"/>
                <a:ext cx="750171" cy="1181243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6877508" y="0"/>
              <a:ext cx="1710640" cy="1710640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/>
              </a:solidFill>
              <a:ln w="133350" cap="sq">
                <a:solidFill>
                  <a:srgbClr val="F6F6F6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64978" lIns="64978" bIns="64978" rIns="6497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15846376" y="1734984"/>
              <a:ext cx="3772905" cy="7305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colère confusion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déracinement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fatigue frustration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honte 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imp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uis</a:t>
              </a: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sance isolement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peur</a:t>
              </a:r>
            </a:p>
            <a:p>
              <a:pPr algn="ctr">
                <a:lnSpc>
                  <a:spcPts val="4410"/>
                </a:lnSpc>
              </a:pPr>
              <a:r>
                <a:rPr lang="en-US" sz="30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tristesse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2689260" y="632460"/>
            <a:ext cx="10752340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Exemples d’émotions vécues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7" id="7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650458" y="632460"/>
            <a:ext cx="9458665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Processus avant / pendant / maintenant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28700" y="899702"/>
            <a:ext cx="1060944" cy="257996"/>
            <a:chOff x="0" y="0"/>
            <a:chExt cx="1414592" cy="343994"/>
          </a:xfrm>
        </p:grpSpPr>
        <p:grpSp>
          <p:nvGrpSpPr>
            <p:cNvPr name="Group 23" id="2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126" y="4961120"/>
            <a:ext cx="16230600" cy="2089690"/>
          </a:xfrm>
          <a:custGeom>
            <a:avLst/>
            <a:gdLst/>
            <a:ahLst/>
            <a:cxnLst/>
            <a:rect r="r" b="b" t="t" l="l"/>
            <a:pathLst>
              <a:path h="2089690" w="16230600">
                <a:moveTo>
                  <a:pt x="0" y="0"/>
                </a:moveTo>
                <a:lnTo>
                  <a:pt x="16230600" y="0"/>
                </a:lnTo>
                <a:lnTo>
                  <a:pt x="16230600" y="2089690"/>
                </a:lnTo>
                <a:lnTo>
                  <a:pt x="0" y="208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true" rot="0">
            <a:off x="16545201" y="496139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0" y="2089689"/>
                </a:moveTo>
                <a:lnTo>
                  <a:pt x="4080608" y="2089689"/>
                </a:lnTo>
                <a:lnTo>
                  <a:pt x="4080608" y="0"/>
                </a:lnTo>
                <a:lnTo>
                  <a:pt x="0" y="0"/>
                </a:lnTo>
                <a:lnTo>
                  <a:pt x="0" y="20896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-3727907" y="3565130"/>
            <a:ext cx="4080608" cy="2089690"/>
          </a:xfrm>
          <a:custGeom>
            <a:avLst/>
            <a:gdLst/>
            <a:ahLst/>
            <a:cxnLst/>
            <a:rect r="r" b="b" t="t" l="l"/>
            <a:pathLst>
              <a:path h="2089690" w="4080608">
                <a:moveTo>
                  <a:pt x="4080608" y="2089690"/>
                </a:moveTo>
                <a:lnTo>
                  <a:pt x="0" y="2089690"/>
                </a:lnTo>
                <a:lnTo>
                  <a:pt x="0" y="0"/>
                </a:lnTo>
                <a:lnTo>
                  <a:pt x="4080608" y="0"/>
                </a:lnTo>
                <a:lnTo>
                  <a:pt x="4080608" y="208969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97749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4968286" y="1959829"/>
            <a:ext cx="3951126" cy="4148541"/>
            <a:chOff x="0" y="0"/>
            <a:chExt cx="5268168" cy="553138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025102" y="3535381"/>
              <a:ext cx="1996008" cy="1996008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D803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312108" y="3829377"/>
              <a:ext cx="1484096" cy="1476675"/>
            </a:xfrm>
            <a:custGeom>
              <a:avLst/>
              <a:gdLst/>
              <a:ahLst/>
              <a:cxnLst/>
              <a:rect r="r" b="b" t="t" l="l"/>
              <a:pathLst>
                <a:path h="1476675" w="1484096">
                  <a:moveTo>
                    <a:pt x="0" y="0"/>
                  </a:moveTo>
                  <a:lnTo>
                    <a:pt x="1484095" y="0"/>
                  </a:lnTo>
                  <a:lnTo>
                    <a:pt x="1484095" y="1476675"/>
                  </a:lnTo>
                  <a:lnTo>
                    <a:pt x="0" y="147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3494990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0"/>
                  </a:moveTo>
                  <a:lnTo>
                    <a:pt x="1324671" y="0"/>
                  </a:lnTo>
                  <a:lnTo>
                    <a:pt x="1324671" y="938861"/>
                  </a:lnTo>
                  <a:lnTo>
                    <a:pt x="0" y="938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 rot="0">
              <a:off x="1411165" y="-38100"/>
              <a:ext cx="3056302" cy="1074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Démarches de reconnaissance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98004" y="1392794"/>
              <a:ext cx="4270164" cy="1457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Tentative d’équivalence de diplôme / ordre professionnel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u="sng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Obstacles</a:t>
              </a:r>
              <a:r>
                <a:rPr lang="en-US" sz="1600">
                  <a:solidFill>
                    <a:srgbClr val="5B5B5B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: lourdeur administrative, coûts élevés, délais, refus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727710"/>
            <a:ext cx="11080422" cy="601980"/>
            <a:chOff x="0" y="0"/>
            <a:chExt cx="14773897" cy="80264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2343" y="-95250"/>
              <a:ext cx="1261155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40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Processus avant / pendant / maintenant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5400000">
              <a:off x="0" y="229323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5400000">
              <a:off x="536103" y="229323"/>
              <a:ext cx="343994" cy="343994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5400000">
              <a:off x="1070598" y="229323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2644695" y="5893367"/>
            <a:ext cx="4179435" cy="3565611"/>
            <a:chOff x="0" y="0"/>
            <a:chExt cx="5572581" cy="4754148"/>
          </a:xfrm>
        </p:grpSpPr>
        <p:sp>
          <p:nvSpPr>
            <p:cNvPr name="Freeform 25" id="25"/>
            <p:cNvSpPr/>
            <p:nvPr/>
          </p:nvSpPr>
          <p:spPr>
            <a:xfrm flipH="false" flipV="true" rot="0">
              <a:off x="0" y="1205777"/>
              <a:ext cx="1324671" cy="938861"/>
            </a:xfrm>
            <a:custGeom>
              <a:avLst/>
              <a:gdLst/>
              <a:ahLst/>
              <a:cxnLst/>
              <a:rect r="r" b="b" t="t" l="l"/>
              <a:pathLst>
                <a:path h="938861" w="1324671">
                  <a:moveTo>
                    <a:pt x="0" y="938861"/>
                  </a:moveTo>
                  <a:lnTo>
                    <a:pt x="1324671" y="938861"/>
                  </a:lnTo>
                  <a:lnTo>
                    <a:pt x="1324671" y="0"/>
                  </a:lnTo>
                  <a:lnTo>
                    <a:pt x="0" y="0"/>
                  </a:lnTo>
                  <a:lnTo>
                    <a:pt x="0" y="938861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26" id="26"/>
            <p:cNvGrpSpPr/>
            <p:nvPr/>
          </p:nvGrpSpPr>
          <p:grpSpPr>
            <a:xfrm rot="0">
              <a:off x="2100118" y="0"/>
              <a:ext cx="1996008" cy="1996008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2459440" y="362516"/>
              <a:ext cx="1277363" cy="1270977"/>
            </a:xfrm>
            <a:custGeom>
              <a:avLst/>
              <a:gdLst/>
              <a:ahLst/>
              <a:cxnLst/>
              <a:rect r="r" b="b" t="t" l="l"/>
              <a:pathLst>
                <a:path h="1270977" w="1277363">
                  <a:moveTo>
                    <a:pt x="0" y="0"/>
                  </a:moveTo>
                  <a:lnTo>
                    <a:pt x="1277363" y="0"/>
                  </a:lnTo>
                  <a:lnTo>
                    <a:pt x="1277363" y="1270976"/>
                  </a:lnTo>
                  <a:lnTo>
                    <a:pt x="0" y="127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205682" y="2262708"/>
              <a:ext cx="3784879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Arrivée au Québec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695056" y="3046422"/>
              <a:ext cx="4806131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Immigration économique ou famliale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682774" y="3665335"/>
              <a:ext cx="3889807" cy="1088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Choc culturel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Perte de repères professionnels et sociaux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67602" y="2128974"/>
            <a:ext cx="3801461" cy="4005144"/>
            <a:chOff x="0" y="0"/>
            <a:chExt cx="5068615" cy="5340191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1104786" y="3344184"/>
              <a:ext cx="1996008" cy="1996008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3BBA3">
                  <a:alpha val="12941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1421529" y="3664377"/>
              <a:ext cx="1362521" cy="1355708"/>
            </a:xfrm>
            <a:custGeom>
              <a:avLst/>
              <a:gdLst/>
              <a:ahLst/>
              <a:cxnLst/>
              <a:rect r="r" b="b" t="t" l="l"/>
              <a:pathLst>
                <a:path h="1355708" w="1362521">
                  <a:moveTo>
                    <a:pt x="0" y="0"/>
                  </a:moveTo>
                  <a:lnTo>
                    <a:pt x="1362521" y="0"/>
                  </a:lnTo>
                  <a:lnTo>
                    <a:pt x="1362521" y="1355708"/>
                  </a:lnTo>
                  <a:lnTo>
                    <a:pt x="0" y="1355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68832" y="-38100"/>
              <a:ext cx="406791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true">
                  <a:solidFill>
                    <a:srgbClr val="151857">
                      <a:alpha val="12941"/>
                    </a:srgbClr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Avant l’immigration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979095"/>
              <a:ext cx="5068615" cy="1825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Diplôme étranger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Expérience professionnelle reconnue</a:t>
              </a:r>
            </a:p>
            <a:p>
              <a:pPr algn="l" marL="345441" indent="-172721" lvl="1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5B5B5B">
                      <a:alpha val="12941"/>
                    </a:srgbClr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Rêve d’une vie meilleure et de reconnaissance au Québec</a:t>
              </a:r>
            </a:p>
            <a:p>
              <a:pPr algn="just">
                <a:lnSpc>
                  <a:spcPts val="224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DAGt0ZqnRME</dc:identifier>
  <dcterms:modified xsi:type="dcterms:W3CDTF">2011-08-01T06:04:30Z</dcterms:modified>
  <cp:revision>1</cp:revision>
  <dc:title>M1 PPT Comprendre les phases du processus migratoire présentation visuelle</dc:title>
</cp:coreProperties>
</file>