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Cooper Hewitt Bold" charset="1" panose="00000000000000000000"/>
      <p:regular r:id="rId14"/>
    </p:embeddedFont>
    <p:embeddedFont>
      <p:font typeface="Cooper Hewitt" charset="1" panose="00000000000000000000"/>
      <p:regular r:id="rId15"/>
    </p:embeddedFont>
    <p:embeddedFont>
      <p:font typeface="Canva Sans" charset="1" panose="020B0503030501040103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Relationship Id="rId4" Target="../media/image2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533624" y="1073033"/>
            <a:ext cx="1798850" cy="696548"/>
            <a:chOff x="0" y="0"/>
            <a:chExt cx="473771" cy="18345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73771" cy="183453"/>
            </a:xfrm>
            <a:custGeom>
              <a:avLst/>
              <a:gdLst/>
              <a:ahLst/>
              <a:cxnLst/>
              <a:rect r="r" b="b" t="t" l="l"/>
              <a:pathLst>
                <a:path h="183453" w="473771">
                  <a:moveTo>
                    <a:pt x="0" y="0"/>
                  </a:moveTo>
                  <a:lnTo>
                    <a:pt x="473771" y="0"/>
                  </a:lnTo>
                  <a:lnTo>
                    <a:pt x="473771" y="183453"/>
                  </a:lnTo>
                  <a:lnTo>
                    <a:pt x="0" y="183453"/>
                  </a:lnTo>
                  <a:close/>
                </a:path>
              </a:pathLst>
            </a:custGeom>
            <a:solidFill>
              <a:srgbClr val="99B24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14300"/>
              <a:ext cx="473771" cy="2977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4846671" y="2186061"/>
            <a:ext cx="1172756" cy="1172756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463617" y="45143"/>
                  </a:lnTo>
                  <a:lnTo>
                    <a:pt x="531984" y="19891"/>
                  </a:lnTo>
                  <a:lnTo>
                    <a:pt x="572451" y="80505"/>
                  </a:lnTo>
                  <a:lnTo>
                    <a:pt x="645276" y="77616"/>
                  </a:lnTo>
                  <a:lnTo>
                    <a:pt x="665032" y="147768"/>
                  </a:lnTo>
                  <a:lnTo>
                    <a:pt x="735184" y="167524"/>
                  </a:lnTo>
                  <a:lnTo>
                    <a:pt x="732295" y="240349"/>
                  </a:lnTo>
                  <a:lnTo>
                    <a:pt x="792909" y="280816"/>
                  </a:lnTo>
                  <a:lnTo>
                    <a:pt x="767657" y="349183"/>
                  </a:lnTo>
                  <a:lnTo>
                    <a:pt x="812800" y="406400"/>
                  </a:lnTo>
                  <a:lnTo>
                    <a:pt x="767657" y="463617"/>
                  </a:lnTo>
                  <a:lnTo>
                    <a:pt x="792909" y="531984"/>
                  </a:lnTo>
                  <a:lnTo>
                    <a:pt x="732295" y="572451"/>
                  </a:lnTo>
                  <a:lnTo>
                    <a:pt x="735184" y="645276"/>
                  </a:lnTo>
                  <a:lnTo>
                    <a:pt x="665032" y="665032"/>
                  </a:lnTo>
                  <a:lnTo>
                    <a:pt x="645276" y="735184"/>
                  </a:lnTo>
                  <a:lnTo>
                    <a:pt x="572451" y="732295"/>
                  </a:lnTo>
                  <a:lnTo>
                    <a:pt x="531984" y="792909"/>
                  </a:lnTo>
                  <a:lnTo>
                    <a:pt x="463617" y="767657"/>
                  </a:lnTo>
                  <a:lnTo>
                    <a:pt x="406400" y="812800"/>
                  </a:lnTo>
                  <a:lnTo>
                    <a:pt x="349183" y="767657"/>
                  </a:lnTo>
                  <a:lnTo>
                    <a:pt x="280816" y="792909"/>
                  </a:lnTo>
                  <a:lnTo>
                    <a:pt x="240349" y="732295"/>
                  </a:lnTo>
                  <a:lnTo>
                    <a:pt x="167524" y="735184"/>
                  </a:lnTo>
                  <a:lnTo>
                    <a:pt x="147768" y="665032"/>
                  </a:lnTo>
                  <a:lnTo>
                    <a:pt x="77616" y="645276"/>
                  </a:lnTo>
                  <a:lnTo>
                    <a:pt x="80505" y="572451"/>
                  </a:lnTo>
                  <a:lnTo>
                    <a:pt x="19891" y="531984"/>
                  </a:lnTo>
                  <a:lnTo>
                    <a:pt x="45143" y="463617"/>
                  </a:lnTo>
                  <a:lnTo>
                    <a:pt x="0" y="406400"/>
                  </a:lnTo>
                  <a:lnTo>
                    <a:pt x="45143" y="349183"/>
                  </a:lnTo>
                  <a:lnTo>
                    <a:pt x="19891" y="280816"/>
                  </a:lnTo>
                  <a:lnTo>
                    <a:pt x="80505" y="240349"/>
                  </a:lnTo>
                  <a:lnTo>
                    <a:pt x="77616" y="167524"/>
                  </a:lnTo>
                  <a:lnTo>
                    <a:pt x="147768" y="147768"/>
                  </a:lnTo>
                  <a:lnTo>
                    <a:pt x="167524" y="77616"/>
                  </a:lnTo>
                  <a:lnTo>
                    <a:pt x="240349" y="80505"/>
                  </a:lnTo>
                  <a:lnTo>
                    <a:pt x="280816" y="19891"/>
                  </a:lnTo>
                  <a:lnTo>
                    <a:pt x="349183" y="45143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D803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88900" y="-25400"/>
              <a:ext cx="635000" cy="749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584773" y="3768029"/>
            <a:ext cx="6210732" cy="6179678"/>
            <a:chOff x="0" y="0"/>
            <a:chExt cx="8280976" cy="823957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280976" cy="8239571"/>
            </a:xfrm>
            <a:custGeom>
              <a:avLst/>
              <a:gdLst/>
              <a:ahLst/>
              <a:cxnLst/>
              <a:rect r="r" b="b" t="t" l="l"/>
              <a:pathLst>
                <a:path h="8239571" w="8280976">
                  <a:moveTo>
                    <a:pt x="0" y="0"/>
                  </a:moveTo>
                  <a:lnTo>
                    <a:pt x="8280976" y="0"/>
                  </a:lnTo>
                  <a:lnTo>
                    <a:pt x="8280976" y="8239571"/>
                  </a:lnTo>
                  <a:lnTo>
                    <a:pt x="0" y="82395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183430" y="1912003"/>
              <a:ext cx="6097545" cy="5510657"/>
            </a:xfrm>
            <a:custGeom>
              <a:avLst/>
              <a:gdLst/>
              <a:ahLst/>
              <a:cxnLst/>
              <a:rect r="r" b="b" t="t" l="l"/>
              <a:pathLst>
                <a:path h="5510657" w="6097545">
                  <a:moveTo>
                    <a:pt x="0" y="0"/>
                  </a:moveTo>
                  <a:lnTo>
                    <a:pt x="6097546" y="0"/>
                  </a:lnTo>
                  <a:lnTo>
                    <a:pt x="6097546" y="5510657"/>
                  </a:lnTo>
                  <a:lnTo>
                    <a:pt x="0" y="551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2343291" y="535754"/>
              <a:ext cx="669992" cy="987096"/>
            </a:xfrm>
            <a:custGeom>
              <a:avLst/>
              <a:gdLst/>
              <a:ahLst/>
              <a:cxnLst/>
              <a:rect r="r" b="b" t="t" l="l"/>
              <a:pathLst>
                <a:path h="987096" w="669992">
                  <a:moveTo>
                    <a:pt x="0" y="0"/>
                  </a:moveTo>
                  <a:lnTo>
                    <a:pt x="669992" y="0"/>
                  </a:lnTo>
                  <a:lnTo>
                    <a:pt x="669992" y="987097"/>
                  </a:lnTo>
                  <a:lnTo>
                    <a:pt x="0" y="9870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3859500" y="1619632"/>
            <a:ext cx="7648056" cy="15034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72"/>
              </a:lnSpc>
            </a:pPr>
            <a:r>
              <a:rPr lang="en-US" sz="4800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Introspection et prise de conscience culturelle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838473" y="9258300"/>
            <a:ext cx="1060944" cy="257996"/>
            <a:chOff x="0" y="0"/>
            <a:chExt cx="1414592" cy="343994"/>
          </a:xfrm>
        </p:grpSpPr>
        <p:grpSp>
          <p:nvGrpSpPr>
            <p:cNvPr name="Group 14" id="14"/>
            <p:cNvGrpSpPr/>
            <p:nvPr/>
          </p:nvGrpSpPr>
          <p:grpSpPr>
            <a:xfrm rot="5400000">
              <a:off x="0" y="0"/>
              <a:ext cx="343994" cy="343994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5400000">
              <a:off x="536103" y="0"/>
              <a:ext cx="343994" cy="343994"/>
              <a:chOff x="0" y="0"/>
              <a:chExt cx="812800" cy="8128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20" id="20"/>
            <p:cNvGrpSpPr/>
            <p:nvPr/>
          </p:nvGrpSpPr>
          <p:grpSpPr>
            <a:xfrm rot="5400000">
              <a:off x="1070598" y="0"/>
              <a:ext cx="343994" cy="343994"/>
              <a:chOff x="0" y="0"/>
              <a:chExt cx="812800" cy="81280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sp>
        <p:nvSpPr>
          <p:cNvPr name="Freeform 23" id="23"/>
          <p:cNvSpPr/>
          <p:nvPr/>
        </p:nvSpPr>
        <p:spPr>
          <a:xfrm flipH="true" flipV="false" rot="0">
            <a:off x="1506199" y="1519906"/>
            <a:ext cx="2147018" cy="1798127"/>
          </a:xfrm>
          <a:custGeom>
            <a:avLst/>
            <a:gdLst/>
            <a:ahLst/>
            <a:cxnLst/>
            <a:rect r="r" b="b" t="t" l="l"/>
            <a:pathLst>
              <a:path h="1798127" w="2147018">
                <a:moveTo>
                  <a:pt x="2147018" y="0"/>
                </a:moveTo>
                <a:lnTo>
                  <a:pt x="0" y="0"/>
                </a:lnTo>
                <a:lnTo>
                  <a:pt x="0" y="1798127"/>
                </a:lnTo>
                <a:lnTo>
                  <a:pt x="2147018" y="1798127"/>
                </a:lnTo>
                <a:lnTo>
                  <a:pt x="214701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89681" y="2921508"/>
            <a:ext cx="4199940" cy="774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24"/>
              </a:lnSpc>
            </a:pPr>
            <a:r>
              <a:rPr lang="en-US" sz="3600" spc="36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La notion de culture</a:t>
            </a:r>
          </a:p>
        </p:txBody>
      </p:sp>
      <p:sp>
        <p:nvSpPr>
          <p:cNvPr name="Freeform 3" id="3"/>
          <p:cNvSpPr/>
          <p:nvPr/>
        </p:nvSpPr>
        <p:spPr>
          <a:xfrm flipH="true" flipV="false" rot="0">
            <a:off x="6627862" y="3036234"/>
            <a:ext cx="5032276" cy="4214531"/>
          </a:xfrm>
          <a:custGeom>
            <a:avLst/>
            <a:gdLst/>
            <a:ahLst/>
            <a:cxnLst/>
            <a:rect r="r" b="b" t="t" l="l"/>
            <a:pathLst>
              <a:path h="4214531" w="5032276">
                <a:moveTo>
                  <a:pt x="5032276" y="0"/>
                </a:moveTo>
                <a:lnTo>
                  <a:pt x="0" y="0"/>
                </a:lnTo>
                <a:lnTo>
                  <a:pt x="0" y="4214532"/>
                </a:lnTo>
                <a:lnTo>
                  <a:pt x="5032276" y="4214532"/>
                </a:lnTo>
                <a:lnTo>
                  <a:pt x="503227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979915" y="1028700"/>
            <a:ext cx="8164085" cy="1023041"/>
            <a:chOff x="0" y="0"/>
            <a:chExt cx="10885447" cy="1364055"/>
          </a:xfrm>
        </p:grpSpPr>
        <p:grpSp>
          <p:nvGrpSpPr>
            <p:cNvPr name="Group 5" id="5"/>
            <p:cNvGrpSpPr/>
            <p:nvPr/>
          </p:nvGrpSpPr>
          <p:grpSpPr>
            <a:xfrm rot="5400000">
              <a:off x="1028167" y="209531"/>
              <a:ext cx="1364055" cy="944993"/>
              <a:chOff x="0" y="0"/>
              <a:chExt cx="678321" cy="469928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678321" cy="469928"/>
              </a:xfrm>
              <a:custGeom>
                <a:avLst/>
                <a:gdLst/>
                <a:ahLst/>
                <a:cxnLst/>
                <a:rect r="r" b="b" t="t" l="l"/>
                <a:pathLst>
                  <a:path h="469928" w="678321">
                    <a:moveTo>
                      <a:pt x="339160" y="0"/>
                    </a:moveTo>
                    <a:lnTo>
                      <a:pt x="678321" y="469928"/>
                    </a:lnTo>
                    <a:lnTo>
                      <a:pt x="0" y="469928"/>
                    </a:lnTo>
                    <a:lnTo>
                      <a:pt x="339160" y="0"/>
                    </a:ln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105988" y="103881"/>
                <a:ext cx="466346" cy="33248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0">
              <a:off x="0" y="0"/>
              <a:ext cx="1121028" cy="1364055"/>
              <a:chOff x="0" y="0"/>
              <a:chExt cx="282794" cy="3441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282794" cy="344100"/>
              </a:xfrm>
              <a:custGeom>
                <a:avLst/>
                <a:gdLst/>
                <a:ahLst/>
                <a:cxnLst/>
                <a:rect r="r" b="b" t="t" l="l"/>
                <a:pathLst>
                  <a:path h="344100" w="282794">
                    <a:moveTo>
                      <a:pt x="0" y="0"/>
                    </a:moveTo>
                    <a:lnTo>
                      <a:pt x="282794" y="0"/>
                    </a:lnTo>
                    <a:lnTo>
                      <a:pt x="282794" y="344100"/>
                    </a:lnTo>
                    <a:lnTo>
                      <a:pt x="0" y="344100"/>
                    </a:lnTo>
                    <a:close/>
                  </a:path>
                </a:pathLst>
              </a:custGeom>
              <a:solidFill>
                <a:srgbClr val="99B246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114300"/>
                <a:ext cx="282794" cy="4584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2385124" y="185458"/>
              <a:ext cx="8500323" cy="8978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559"/>
                </a:lnSpc>
              </a:pPr>
              <a:r>
                <a:rPr lang="en-US" sz="3999" b="true">
                  <a:solidFill>
                    <a:srgbClr val="763329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Contenu</a:t>
              </a: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1619484" y="2832354"/>
            <a:ext cx="4820519" cy="14980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24"/>
              </a:lnSpc>
            </a:pPr>
            <a:r>
              <a:rPr lang="en-US" sz="3600" spc="36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Réactions en contexte interculturel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812487" y="5998800"/>
            <a:ext cx="4954328" cy="14980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24"/>
              </a:lnSpc>
            </a:pPr>
            <a:r>
              <a:rPr lang="en-US" sz="3600" spc="36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Réflexion identitaire et posture professionnelle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273086" y="5636850"/>
            <a:ext cx="2942834" cy="2221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24"/>
              </a:lnSpc>
            </a:pPr>
            <a:r>
              <a:rPr lang="en-US" sz="3600" spc="36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Biais culturels et</a:t>
            </a:r>
          </a:p>
          <a:p>
            <a:pPr algn="ctr">
              <a:lnSpc>
                <a:spcPts val="5724"/>
              </a:lnSpc>
            </a:pPr>
            <a:r>
              <a:rPr lang="en-US" sz="3600" spc="36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 angles morts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6198356" y="9000304"/>
            <a:ext cx="1060944" cy="257996"/>
            <a:chOff x="0" y="0"/>
            <a:chExt cx="1414592" cy="343994"/>
          </a:xfrm>
        </p:grpSpPr>
        <p:grpSp>
          <p:nvGrpSpPr>
            <p:cNvPr name="Group 16" id="16"/>
            <p:cNvGrpSpPr/>
            <p:nvPr/>
          </p:nvGrpSpPr>
          <p:grpSpPr>
            <a:xfrm rot="5400000">
              <a:off x="0" y="0"/>
              <a:ext cx="343994" cy="343994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5400000">
              <a:off x="536103" y="0"/>
              <a:ext cx="343994" cy="343994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5400000">
              <a:off x="1070598" y="0"/>
              <a:ext cx="343994" cy="343994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325815" y="701260"/>
            <a:ext cx="6599429" cy="817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72"/>
              </a:lnSpc>
            </a:pPr>
            <a:r>
              <a:rPr lang="en-US" sz="4800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Brise glace émotionnel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028700" y="1028700"/>
            <a:ext cx="1060944" cy="257996"/>
            <a:chOff x="0" y="0"/>
            <a:chExt cx="1414592" cy="343994"/>
          </a:xfrm>
        </p:grpSpPr>
        <p:grpSp>
          <p:nvGrpSpPr>
            <p:cNvPr name="Group 4" id="4"/>
            <p:cNvGrpSpPr/>
            <p:nvPr/>
          </p:nvGrpSpPr>
          <p:grpSpPr>
            <a:xfrm rot="5400000">
              <a:off x="0" y="0"/>
              <a:ext cx="343994" cy="343994"/>
              <a:chOff x="0" y="0"/>
              <a:chExt cx="812800" cy="81280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5400000">
              <a:off x="536103" y="0"/>
              <a:ext cx="343994" cy="343994"/>
              <a:chOff x="0" y="0"/>
              <a:chExt cx="812800" cy="8128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5400000">
              <a:off x="1070598" y="0"/>
              <a:ext cx="343994" cy="343994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grpSp>
        <p:nvGrpSpPr>
          <p:cNvPr name="Group 13" id="13"/>
          <p:cNvGrpSpPr/>
          <p:nvPr/>
        </p:nvGrpSpPr>
        <p:grpSpPr>
          <a:xfrm rot="0">
            <a:off x="16198356" y="9000304"/>
            <a:ext cx="1060944" cy="257996"/>
            <a:chOff x="0" y="0"/>
            <a:chExt cx="1414592" cy="343994"/>
          </a:xfrm>
        </p:grpSpPr>
        <p:grpSp>
          <p:nvGrpSpPr>
            <p:cNvPr name="Group 14" id="14"/>
            <p:cNvGrpSpPr/>
            <p:nvPr/>
          </p:nvGrpSpPr>
          <p:grpSpPr>
            <a:xfrm rot="5400000">
              <a:off x="0" y="0"/>
              <a:ext cx="343994" cy="343994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5400000">
              <a:off x="536103" y="0"/>
              <a:ext cx="343994" cy="343994"/>
              <a:chOff x="0" y="0"/>
              <a:chExt cx="812800" cy="8128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20" id="20"/>
            <p:cNvGrpSpPr/>
            <p:nvPr/>
          </p:nvGrpSpPr>
          <p:grpSpPr>
            <a:xfrm rot="5400000">
              <a:off x="1070598" y="0"/>
              <a:ext cx="343994" cy="343994"/>
              <a:chOff x="0" y="0"/>
              <a:chExt cx="812800" cy="81280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sp>
        <p:nvSpPr>
          <p:cNvPr name="Freeform 23" id="23"/>
          <p:cNvSpPr/>
          <p:nvPr/>
        </p:nvSpPr>
        <p:spPr>
          <a:xfrm flipH="false" flipV="false" rot="0">
            <a:off x="8925244" y="651175"/>
            <a:ext cx="883167" cy="867711"/>
          </a:xfrm>
          <a:custGeom>
            <a:avLst/>
            <a:gdLst/>
            <a:ahLst/>
            <a:cxnLst/>
            <a:rect r="r" b="b" t="t" l="l"/>
            <a:pathLst>
              <a:path h="867711" w="883167">
                <a:moveTo>
                  <a:pt x="0" y="0"/>
                </a:moveTo>
                <a:lnTo>
                  <a:pt x="883166" y="0"/>
                </a:lnTo>
                <a:lnTo>
                  <a:pt x="883166" y="867711"/>
                </a:lnTo>
                <a:lnTo>
                  <a:pt x="0" y="8677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4" id="24"/>
          <p:cNvGrpSpPr/>
          <p:nvPr/>
        </p:nvGrpSpPr>
        <p:grpSpPr>
          <a:xfrm rot="0">
            <a:off x="1028700" y="1861666"/>
            <a:ext cx="15194116" cy="7138639"/>
            <a:chOff x="0" y="0"/>
            <a:chExt cx="20258821" cy="9518185"/>
          </a:xfrm>
        </p:grpSpPr>
        <p:grpSp>
          <p:nvGrpSpPr>
            <p:cNvPr name="Group 25" id="25"/>
            <p:cNvGrpSpPr/>
            <p:nvPr/>
          </p:nvGrpSpPr>
          <p:grpSpPr>
            <a:xfrm rot="0">
              <a:off x="0" y="1114150"/>
              <a:ext cx="5051986" cy="8404034"/>
              <a:chOff x="0" y="0"/>
              <a:chExt cx="750171" cy="1247918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750171" cy="1247918"/>
              </a:xfrm>
              <a:custGeom>
                <a:avLst/>
                <a:gdLst/>
                <a:ahLst/>
                <a:cxnLst/>
                <a:rect r="r" b="b" t="t" l="l"/>
                <a:pathLst>
                  <a:path h="1247918" w="750171">
                    <a:moveTo>
                      <a:pt x="750171" y="0"/>
                    </a:moveTo>
                    <a:lnTo>
                      <a:pt x="750171" y="1133618"/>
                    </a:lnTo>
                    <a:lnTo>
                      <a:pt x="375086" y="1247918"/>
                    </a:lnTo>
                    <a:lnTo>
                      <a:pt x="0" y="1133618"/>
                    </a:lnTo>
                    <a:lnTo>
                      <a:pt x="0" y="0"/>
                    </a:lnTo>
                    <a:lnTo>
                      <a:pt x="750171" y="0"/>
                    </a:lnTo>
                    <a:close/>
                  </a:path>
                </a:pathLst>
              </a:custGeom>
              <a:solidFill>
                <a:srgbClr val="99B246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0" y="-47625"/>
                <a:ext cx="750171" cy="1181243"/>
              </a:xfrm>
              <a:prstGeom prst="rect">
                <a:avLst/>
              </a:prstGeom>
            </p:spPr>
            <p:txBody>
              <a:bodyPr anchor="ctr" rtlCol="false" tIns="64978" lIns="64978" bIns="64978" rIns="64978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1670673" y="0"/>
              <a:ext cx="1710640" cy="1710640"/>
              <a:chOff x="0" y="0"/>
              <a:chExt cx="812800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9B246"/>
              </a:solidFill>
              <a:ln w="133350" cap="sq">
                <a:solidFill>
                  <a:srgbClr val="F6F6F6"/>
                </a:solidFill>
                <a:prstDash val="solid"/>
                <a:miter/>
              </a:ln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64978" lIns="64978" bIns="64978" rIns="64978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sp>
          <p:nvSpPr>
            <p:cNvPr name="TextBox 31" id="31"/>
            <p:cNvSpPr txBox="true"/>
            <p:nvPr/>
          </p:nvSpPr>
          <p:spPr>
            <a:xfrm rot="0">
              <a:off x="639541" y="1734984"/>
              <a:ext cx="3772905" cy="7305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10"/>
                </a:lnSpc>
              </a:pP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appartenance</a:t>
              </a:r>
            </a:p>
            <a:p>
              <a:pPr algn="ctr">
                <a:lnSpc>
                  <a:spcPts val="4410"/>
                </a:lnSpc>
              </a:pP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curiosité</a:t>
              </a:r>
            </a:p>
            <a:p>
              <a:pPr algn="ctr">
                <a:lnSpc>
                  <a:spcPts val="4410"/>
                </a:lnSpc>
              </a:pP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enthousiasme</a:t>
              </a:r>
            </a:p>
            <a:p>
              <a:pPr algn="ctr">
                <a:lnSpc>
                  <a:spcPts val="4410"/>
                </a:lnSpc>
              </a:pP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espoir</a:t>
              </a:r>
            </a:p>
            <a:p>
              <a:pPr algn="ctr">
                <a:lnSpc>
                  <a:spcPts val="4410"/>
                </a:lnSpc>
              </a:pP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fierté</a:t>
              </a:r>
            </a:p>
            <a:p>
              <a:pPr algn="ctr">
                <a:lnSpc>
                  <a:spcPts val="4410"/>
                </a:lnSpc>
              </a:pP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gratitude</a:t>
              </a:r>
            </a:p>
            <a:p>
              <a:pPr algn="ctr">
                <a:lnSpc>
                  <a:spcPts val="4410"/>
                </a:lnSpc>
              </a:pP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joie</a:t>
              </a:r>
            </a:p>
            <a:p>
              <a:pPr algn="ctr">
                <a:lnSpc>
                  <a:spcPts val="4410"/>
                </a:lnSpc>
              </a:pP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  sécurité </a:t>
              </a:r>
            </a:p>
            <a:p>
              <a:pPr algn="ctr">
                <a:lnSpc>
                  <a:spcPts val="4410"/>
                </a:lnSpc>
              </a:pP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soulagement</a:t>
              </a:r>
            </a:p>
            <a:p>
              <a:pPr algn="ctr">
                <a:lnSpc>
                  <a:spcPts val="4410"/>
                </a:lnSpc>
              </a:pPr>
            </a:p>
          </p:txBody>
        </p:sp>
        <p:grpSp>
          <p:nvGrpSpPr>
            <p:cNvPr name="Group 32" id="32"/>
            <p:cNvGrpSpPr/>
            <p:nvPr/>
          </p:nvGrpSpPr>
          <p:grpSpPr>
            <a:xfrm rot="0">
              <a:off x="7602148" y="1114150"/>
              <a:ext cx="5051986" cy="8404034"/>
              <a:chOff x="0" y="0"/>
              <a:chExt cx="750171" cy="1247918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750171" cy="1247918"/>
              </a:xfrm>
              <a:custGeom>
                <a:avLst/>
                <a:gdLst/>
                <a:ahLst/>
                <a:cxnLst/>
                <a:rect r="r" b="b" t="t" l="l"/>
                <a:pathLst>
                  <a:path h="1247918" w="750171">
                    <a:moveTo>
                      <a:pt x="750171" y="0"/>
                    </a:moveTo>
                    <a:lnTo>
                      <a:pt x="750171" y="1133618"/>
                    </a:lnTo>
                    <a:lnTo>
                      <a:pt x="375086" y="1247918"/>
                    </a:lnTo>
                    <a:lnTo>
                      <a:pt x="0" y="1133618"/>
                    </a:lnTo>
                    <a:lnTo>
                      <a:pt x="0" y="0"/>
                    </a:lnTo>
                    <a:lnTo>
                      <a:pt x="750171" y="0"/>
                    </a:ln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0" y="-47625"/>
                <a:ext cx="750171" cy="1181243"/>
              </a:xfrm>
              <a:prstGeom prst="rect">
                <a:avLst/>
              </a:prstGeom>
            </p:spPr>
            <p:txBody>
              <a:bodyPr anchor="ctr" rtlCol="false" tIns="64978" lIns="64978" bIns="64978" rIns="64978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35" id="35"/>
            <p:cNvGrpSpPr/>
            <p:nvPr/>
          </p:nvGrpSpPr>
          <p:grpSpPr>
            <a:xfrm rot="0">
              <a:off x="9272822" y="0"/>
              <a:ext cx="1710640" cy="1710640"/>
              <a:chOff x="0" y="0"/>
              <a:chExt cx="812800" cy="81280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  <a:ln w="133350" cap="sq">
                <a:solidFill>
                  <a:srgbClr val="F6F6F6"/>
                </a:solidFill>
                <a:prstDash val="solid"/>
                <a:miter/>
              </a:ln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64978" lIns="64978" bIns="64978" rIns="64978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sp>
          <p:nvSpPr>
            <p:cNvPr name="TextBox 38" id="38"/>
            <p:cNvSpPr txBox="true"/>
            <p:nvPr/>
          </p:nvSpPr>
          <p:spPr>
            <a:xfrm rot="0">
              <a:off x="8241689" y="1734984"/>
              <a:ext cx="3772905" cy="65684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10"/>
                </a:lnSpc>
              </a:pP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ambivalence</a:t>
              </a:r>
            </a:p>
            <a:p>
              <a:pPr algn="ctr">
                <a:lnSpc>
                  <a:spcPts val="4410"/>
                </a:lnSpc>
              </a:pP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attente</a:t>
              </a:r>
            </a:p>
            <a:p>
              <a:pPr algn="ctr">
                <a:lnSpc>
                  <a:spcPts val="4410"/>
                </a:lnSpc>
              </a:pP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culpabilité</a:t>
              </a:r>
            </a:p>
            <a:p>
              <a:pPr algn="ctr">
                <a:lnSpc>
                  <a:spcPts val="4410"/>
                </a:lnSpc>
              </a:pP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 dépendance </a:t>
              </a: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méfianc</a:t>
              </a: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e</a:t>
              </a:r>
            </a:p>
            <a:p>
              <a:pPr algn="ctr">
                <a:lnSpc>
                  <a:spcPts val="4410"/>
                </a:lnSpc>
              </a:pP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nervosité soulagement</a:t>
              </a: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</a:t>
              </a:r>
            </a:p>
            <a:p>
              <a:pPr algn="ctr">
                <a:lnSpc>
                  <a:spcPts val="4410"/>
                </a:lnSpc>
              </a:pP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vigilance</a:t>
              </a: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v</a:t>
              </a: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ulnérabilité</a:t>
              </a:r>
            </a:p>
          </p:txBody>
        </p:sp>
        <p:grpSp>
          <p:nvGrpSpPr>
            <p:cNvPr name="Group 39" id="39"/>
            <p:cNvGrpSpPr/>
            <p:nvPr/>
          </p:nvGrpSpPr>
          <p:grpSpPr>
            <a:xfrm rot="0">
              <a:off x="15206835" y="1114150"/>
              <a:ext cx="5051986" cy="8404034"/>
              <a:chOff x="0" y="0"/>
              <a:chExt cx="750171" cy="1247918"/>
            </a:xfrm>
          </p:grpSpPr>
          <p:sp>
            <p:nvSpPr>
              <p:cNvPr name="Freeform 40" id="40"/>
              <p:cNvSpPr/>
              <p:nvPr/>
            </p:nvSpPr>
            <p:spPr>
              <a:xfrm flipH="false" flipV="false" rot="0">
                <a:off x="0" y="0"/>
                <a:ext cx="750171" cy="1247918"/>
              </a:xfrm>
              <a:custGeom>
                <a:avLst/>
                <a:gdLst/>
                <a:ahLst/>
                <a:cxnLst/>
                <a:rect r="r" b="b" t="t" l="l"/>
                <a:pathLst>
                  <a:path h="1247918" w="750171">
                    <a:moveTo>
                      <a:pt x="750171" y="0"/>
                    </a:moveTo>
                    <a:lnTo>
                      <a:pt x="750171" y="1133618"/>
                    </a:lnTo>
                    <a:lnTo>
                      <a:pt x="375086" y="1247918"/>
                    </a:lnTo>
                    <a:lnTo>
                      <a:pt x="0" y="1133618"/>
                    </a:lnTo>
                    <a:lnTo>
                      <a:pt x="0" y="0"/>
                    </a:lnTo>
                    <a:lnTo>
                      <a:pt x="750171" y="0"/>
                    </a:lnTo>
                    <a:close/>
                  </a:path>
                </a:pathLst>
              </a:custGeom>
              <a:solidFill>
                <a:srgbClr val="DD8033"/>
              </a:solidFill>
            </p:spPr>
          </p:sp>
          <p:sp>
            <p:nvSpPr>
              <p:cNvPr name="TextBox 41" id="41"/>
              <p:cNvSpPr txBox="true"/>
              <p:nvPr/>
            </p:nvSpPr>
            <p:spPr>
              <a:xfrm>
                <a:off x="0" y="-47625"/>
                <a:ext cx="750171" cy="1181243"/>
              </a:xfrm>
              <a:prstGeom prst="rect">
                <a:avLst/>
              </a:prstGeom>
            </p:spPr>
            <p:txBody>
              <a:bodyPr anchor="ctr" rtlCol="false" tIns="64978" lIns="64978" bIns="64978" rIns="64978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42" id="42"/>
            <p:cNvGrpSpPr/>
            <p:nvPr/>
          </p:nvGrpSpPr>
          <p:grpSpPr>
            <a:xfrm rot="0">
              <a:off x="16877508" y="0"/>
              <a:ext cx="1710640" cy="1710640"/>
              <a:chOff x="0" y="0"/>
              <a:chExt cx="812800" cy="812800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D8033"/>
              </a:solidFill>
              <a:ln w="133350" cap="sq">
                <a:solidFill>
                  <a:srgbClr val="F6F6F6"/>
                </a:solidFill>
                <a:prstDash val="solid"/>
                <a:miter/>
              </a:ln>
            </p:spPr>
          </p:sp>
          <p:sp>
            <p:nvSpPr>
              <p:cNvPr name="TextBox 44" id="44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64978" lIns="64978" bIns="64978" rIns="64978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sp>
          <p:nvSpPr>
            <p:cNvPr name="TextBox 45" id="45"/>
            <p:cNvSpPr txBox="true"/>
            <p:nvPr/>
          </p:nvSpPr>
          <p:spPr>
            <a:xfrm rot="0">
              <a:off x="15846376" y="1734984"/>
              <a:ext cx="3772905" cy="7305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10"/>
                </a:lnSpc>
              </a:pP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colère confusion</a:t>
              </a:r>
            </a:p>
            <a:p>
              <a:pPr algn="ctr">
                <a:lnSpc>
                  <a:spcPts val="4410"/>
                </a:lnSpc>
              </a:pP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déracinement</a:t>
              </a:r>
            </a:p>
            <a:p>
              <a:pPr algn="ctr">
                <a:lnSpc>
                  <a:spcPts val="4410"/>
                </a:lnSpc>
              </a:pP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fatigue frustration </a:t>
              </a: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 honte </a:t>
              </a: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 imp</a:t>
              </a: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uis</a:t>
              </a: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sance isolement</a:t>
              </a:r>
            </a:p>
            <a:p>
              <a:pPr algn="ctr">
                <a:lnSpc>
                  <a:spcPts val="4410"/>
                </a:lnSpc>
              </a:pP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peur</a:t>
              </a:r>
            </a:p>
            <a:p>
              <a:pPr algn="ctr">
                <a:lnSpc>
                  <a:spcPts val="4410"/>
                </a:lnSpc>
              </a:pP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tristesse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727873" y="8961747"/>
            <a:ext cx="1531427" cy="345376"/>
            <a:chOff x="0" y="0"/>
            <a:chExt cx="2041902" cy="460501"/>
          </a:xfrm>
        </p:grpSpPr>
        <p:grpSp>
          <p:nvGrpSpPr>
            <p:cNvPr name="Group 3" id="3"/>
            <p:cNvGrpSpPr/>
            <p:nvPr/>
          </p:nvGrpSpPr>
          <p:grpSpPr>
            <a:xfrm rot="5400000">
              <a:off x="0" y="0"/>
              <a:ext cx="460501" cy="460501"/>
              <a:chOff x="0" y="0"/>
              <a:chExt cx="812800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9B246">
                  <a:alpha val="38824"/>
                </a:srgbClr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5400000">
              <a:off x="790701" y="0"/>
              <a:ext cx="460501" cy="460501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9B246">
                  <a:alpha val="38824"/>
                </a:srgbClr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5400000">
              <a:off x="1581402" y="0"/>
              <a:ext cx="460501" cy="460501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9B246">
                  <a:alpha val="38824"/>
                </a:srgbClr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sp>
        <p:nvSpPr>
          <p:cNvPr name="TextBox 12" id="12"/>
          <p:cNvSpPr txBox="true"/>
          <p:nvPr/>
        </p:nvSpPr>
        <p:spPr>
          <a:xfrm rot="0">
            <a:off x="2089644" y="1929966"/>
            <a:ext cx="11374332" cy="817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72"/>
              </a:lnSpc>
            </a:pPr>
            <a:r>
              <a:rPr lang="en-US" sz="4800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Exercice de l’iceberg culturel personnel 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028700" y="1028700"/>
            <a:ext cx="1060944" cy="257996"/>
            <a:chOff x="0" y="0"/>
            <a:chExt cx="1414592" cy="343994"/>
          </a:xfrm>
        </p:grpSpPr>
        <p:grpSp>
          <p:nvGrpSpPr>
            <p:cNvPr name="Group 14" id="14"/>
            <p:cNvGrpSpPr/>
            <p:nvPr/>
          </p:nvGrpSpPr>
          <p:grpSpPr>
            <a:xfrm rot="5400000">
              <a:off x="0" y="0"/>
              <a:ext cx="343994" cy="343994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5400000">
              <a:off x="536103" y="0"/>
              <a:ext cx="343994" cy="343994"/>
              <a:chOff x="0" y="0"/>
              <a:chExt cx="812800" cy="8128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20" id="20"/>
            <p:cNvGrpSpPr/>
            <p:nvPr/>
          </p:nvGrpSpPr>
          <p:grpSpPr>
            <a:xfrm rot="5400000">
              <a:off x="1070598" y="0"/>
              <a:ext cx="343994" cy="343994"/>
              <a:chOff x="0" y="0"/>
              <a:chExt cx="812800" cy="81280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grpSp>
        <p:nvGrpSpPr>
          <p:cNvPr name="Group 23" id="23"/>
          <p:cNvGrpSpPr/>
          <p:nvPr/>
        </p:nvGrpSpPr>
        <p:grpSpPr>
          <a:xfrm rot="0">
            <a:off x="6068025" y="3044717"/>
            <a:ext cx="6151950" cy="6089718"/>
            <a:chOff x="0" y="0"/>
            <a:chExt cx="8202600" cy="8119624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1377779" y="0"/>
              <a:ext cx="5220242" cy="8119624"/>
            </a:xfrm>
            <a:custGeom>
              <a:avLst/>
              <a:gdLst/>
              <a:ahLst/>
              <a:cxnLst/>
              <a:rect r="r" b="b" t="t" l="l"/>
              <a:pathLst>
                <a:path h="8119624" w="5220242">
                  <a:moveTo>
                    <a:pt x="0" y="0"/>
                  </a:moveTo>
                  <a:lnTo>
                    <a:pt x="5220242" y="0"/>
                  </a:lnTo>
                  <a:lnTo>
                    <a:pt x="5220242" y="8119624"/>
                  </a:lnTo>
                  <a:lnTo>
                    <a:pt x="0" y="8119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AutoShape 25" id="25"/>
            <p:cNvSpPr/>
            <p:nvPr/>
          </p:nvSpPr>
          <p:spPr>
            <a:xfrm>
              <a:off x="0" y="2805368"/>
              <a:ext cx="8202600" cy="0"/>
            </a:xfrm>
            <a:prstGeom prst="line">
              <a:avLst/>
            </a:prstGeom>
            <a:ln cap="rnd" w="101600">
              <a:solidFill>
                <a:srgbClr val="144B91"/>
              </a:solidFill>
              <a:prstDash val="solid"/>
              <a:headEnd type="none" len="sm" w="sm"/>
              <a:tailEnd type="none" len="sm" w="sm"/>
            </a:ln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1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16243" y="3917259"/>
            <a:ext cx="18504243" cy="6558509"/>
          </a:xfrm>
          <a:custGeom>
            <a:avLst/>
            <a:gdLst/>
            <a:ahLst/>
            <a:cxnLst/>
            <a:rect r="r" b="b" t="t" l="l"/>
            <a:pathLst>
              <a:path h="6558509" w="18504243">
                <a:moveTo>
                  <a:pt x="0" y="0"/>
                </a:moveTo>
                <a:lnTo>
                  <a:pt x="18504243" y="0"/>
                </a:lnTo>
                <a:lnTo>
                  <a:pt x="18504243" y="6558508"/>
                </a:lnTo>
                <a:lnTo>
                  <a:pt x="0" y="65585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180" t="-55533" r="-818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08121" y="7007746"/>
            <a:ext cx="18504243" cy="6558509"/>
          </a:xfrm>
          <a:custGeom>
            <a:avLst/>
            <a:gdLst/>
            <a:ahLst/>
            <a:cxnLst/>
            <a:rect r="r" b="b" t="t" l="l"/>
            <a:pathLst>
              <a:path h="6558509" w="18504243">
                <a:moveTo>
                  <a:pt x="0" y="0"/>
                </a:moveTo>
                <a:lnTo>
                  <a:pt x="18504242" y="0"/>
                </a:lnTo>
                <a:lnTo>
                  <a:pt x="18504242" y="6558508"/>
                </a:lnTo>
                <a:lnTo>
                  <a:pt x="0" y="65585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180" t="-55533" r="-818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989370" y="1028700"/>
            <a:ext cx="5290947" cy="8229600"/>
          </a:xfrm>
          <a:custGeom>
            <a:avLst/>
            <a:gdLst/>
            <a:ahLst/>
            <a:cxnLst/>
            <a:rect r="r" b="b" t="t" l="l"/>
            <a:pathLst>
              <a:path h="8229600" w="5290947">
                <a:moveTo>
                  <a:pt x="0" y="0"/>
                </a:moveTo>
                <a:lnTo>
                  <a:pt x="5290947" y="0"/>
                </a:lnTo>
                <a:lnTo>
                  <a:pt x="529094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400000">
            <a:off x="10178242" y="2234749"/>
            <a:ext cx="3014473" cy="366909"/>
          </a:xfrm>
          <a:custGeom>
            <a:avLst/>
            <a:gdLst/>
            <a:ahLst/>
            <a:cxnLst/>
            <a:rect r="r" b="b" t="t" l="l"/>
            <a:pathLst>
              <a:path h="366909" w="3014473">
                <a:moveTo>
                  <a:pt x="0" y="0"/>
                </a:moveTo>
                <a:lnTo>
                  <a:pt x="3014472" y="0"/>
                </a:lnTo>
                <a:lnTo>
                  <a:pt x="3014472" y="366909"/>
                </a:lnTo>
                <a:lnTo>
                  <a:pt x="0" y="3669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-78694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82261" y="568626"/>
            <a:ext cx="5088035" cy="518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20"/>
              </a:lnSpc>
            </a:pPr>
            <a:r>
              <a:rPr lang="en-US" sz="3000" b="true">
                <a:solidFill>
                  <a:srgbClr val="144B91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Iceberg des cultures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396369" y="852882"/>
            <a:ext cx="5088035" cy="116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2"/>
              </a:lnSpc>
            </a:pPr>
            <a:r>
              <a:rPr lang="en-US" sz="800">
                <a:solidFill>
                  <a:srgbClr val="1C86C7"/>
                </a:solidFill>
                <a:latin typeface="Canva Sans"/>
                <a:ea typeface="Canva Sans"/>
                <a:cs typeface="Canva Sans"/>
                <a:sym typeface="Canva Sans"/>
              </a:rPr>
              <a:t>Selon Edward T. Hall (1976)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107058" y="1134234"/>
            <a:ext cx="3957320" cy="2434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80"/>
              </a:lnSpc>
            </a:pPr>
            <a:r>
              <a:rPr lang="en-US" sz="2000" spc="20">
                <a:solidFill>
                  <a:srgbClr val="144B91"/>
                </a:solidFill>
                <a:latin typeface="Cooper Hewitt"/>
                <a:ea typeface="Cooper Hewitt"/>
                <a:cs typeface="Cooper Hewitt"/>
                <a:sym typeface="Cooper Hewitt"/>
              </a:rPr>
              <a:t>Langue, accent</a:t>
            </a:r>
          </a:p>
          <a:p>
            <a:pPr algn="l">
              <a:lnSpc>
                <a:spcPts val="3180"/>
              </a:lnSpc>
            </a:pPr>
            <a:r>
              <a:rPr lang="en-US" sz="2000" spc="20">
                <a:solidFill>
                  <a:srgbClr val="144B91"/>
                </a:solidFill>
                <a:latin typeface="Cooper Hewitt"/>
                <a:ea typeface="Cooper Hewitt"/>
                <a:cs typeface="Cooper Hewitt"/>
                <a:sym typeface="Cooper Hewitt"/>
              </a:rPr>
              <a:t>Vêtements</a:t>
            </a:r>
          </a:p>
          <a:p>
            <a:pPr algn="l">
              <a:lnSpc>
                <a:spcPts val="3180"/>
              </a:lnSpc>
            </a:pPr>
            <a:r>
              <a:rPr lang="en-US" sz="2000" spc="20">
                <a:solidFill>
                  <a:srgbClr val="144B91"/>
                </a:solidFill>
                <a:latin typeface="Cooper Hewitt"/>
                <a:ea typeface="Cooper Hewitt"/>
                <a:cs typeface="Cooper Hewitt"/>
                <a:sym typeface="Cooper Hewitt"/>
              </a:rPr>
              <a:t>Alimentation</a:t>
            </a:r>
          </a:p>
          <a:p>
            <a:pPr algn="l">
              <a:lnSpc>
                <a:spcPts val="3180"/>
              </a:lnSpc>
            </a:pPr>
            <a:r>
              <a:rPr lang="en-US" sz="2000" spc="20">
                <a:solidFill>
                  <a:srgbClr val="144B91"/>
                </a:solidFill>
                <a:latin typeface="Cooper Hewitt"/>
                <a:ea typeface="Cooper Hewitt"/>
                <a:cs typeface="Cooper Hewitt"/>
                <a:sym typeface="Cooper Hewitt"/>
              </a:rPr>
              <a:t>Arts</a:t>
            </a:r>
          </a:p>
          <a:p>
            <a:pPr algn="l">
              <a:lnSpc>
                <a:spcPts val="3180"/>
              </a:lnSpc>
            </a:pPr>
            <a:r>
              <a:rPr lang="en-US" sz="2000" spc="20">
                <a:solidFill>
                  <a:srgbClr val="144B91"/>
                </a:solidFill>
                <a:latin typeface="Cooper Hewitt"/>
                <a:ea typeface="Cooper Hewitt"/>
                <a:cs typeface="Cooper Hewitt"/>
                <a:sym typeface="Cooper Hewitt"/>
              </a:rPr>
              <a:t>Folklore</a:t>
            </a:r>
          </a:p>
          <a:p>
            <a:pPr algn="l">
              <a:lnSpc>
                <a:spcPts val="3180"/>
              </a:lnSpc>
            </a:pPr>
            <a:r>
              <a:rPr lang="en-US" sz="2000" spc="20">
                <a:solidFill>
                  <a:srgbClr val="144B91"/>
                </a:solidFill>
                <a:latin typeface="Cooper Hewitt"/>
                <a:ea typeface="Cooper Hewitt"/>
                <a:cs typeface="Cooper Hewitt"/>
                <a:sym typeface="Cooper Hewitt"/>
              </a:rPr>
              <a:t>Jeux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82261" y="1771466"/>
            <a:ext cx="2003515" cy="2033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b="true">
                <a:solidFill>
                  <a:srgbClr val="1C86C7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Ce qui est visible ou facilement accessible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5400000">
            <a:off x="10255598" y="5291532"/>
            <a:ext cx="2876547" cy="350122"/>
          </a:xfrm>
          <a:custGeom>
            <a:avLst/>
            <a:gdLst/>
            <a:ahLst/>
            <a:cxnLst/>
            <a:rect r="r" b="b" t="t" l="l"/>
            <a:pathLst>
              <a:path h="350122" w="2876547">
                <a:moveTo>
                  <a:pt x="0" y="0"/>
                </a:moveTo>
                <a:lnTo>
                  <a:pt x="2876547" y="0"/>
                </a:lnTo>
                <a:lnTo>
                  <a:pt x="2876547" y="350122"/>
                </a:lnTo>
                <a:lnTo>
                  <a:pt x="0" y="3501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-78694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682261" y="5419856"/>
            <a:ext cx="2226109" cy="27985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24"/>
              </a:lnSpc>
            </a:pPr>
            <a:r>
              <a:rPr lang="en-US" sz="2800" b="true">
                <a:solidFill>
                  <a:srgbClr val="FAF8EF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Ce qui est invisible</a:t>
            </a:r>
          </a:p>
          <a:p>
            <a:pPr algn="ctr">
              <a:lnSpc>
                <a:spcPts val="4424"/>
              </a:lnSpc>
            </a:pPr>
            <a:r>
              <a:rPr lang="en-US" sz="2800" b="true">
                <a:solidFill>
                  <a:srgbClr val="FAF8EF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 ou </a:t>
            </a:r>
          </a:p>
          <a:p>
            <a:pPr algn="ctr">
              <a:lnSpc>
                <a:spcPts val="4424"/>
              </a:lnSpc>
            </a:pPr>
            <a:r>
              <a:rPr lang="en-US" sz="2800" b="true">
                <a:solidFill>
                  <a:srgbClr val="FAF8EF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plus difficile à percevoir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107058" y="3982598"/>
            <a:ext cx="4933167" cy="2834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80"/>
              </a:lnSpc>
            </a:pPr>
            <a:r>
              <a:rPr lang="en-US" sz="2000" spc="20">
                <a:solidFill>
                  <a:srgbClr val="FAF8EF"/>
                </a:solidFill>
                <a:latin typeface="Cooper Hewitt"/>
                <a:ea typeface="Cooper Hewitt"/>
                <a:cs typeface="Cooper Hewitt"/>
                <a:sym typeface="Cooper Hewitt"/>
              </a:rPr>
              <a:t>Concept et normes de beauté</a:t>
            </a:r>
          </a:p>
          <a:p>
            <a:pPr algn="l">
              <a:lnSpc>
                <a:spcPts val="3180"/>
              </a:lnSpc>
            </a:pPr>
            <a:r>
              <a:rPr lang="en-US" sz="2000" spc="20">
                <a:solidFill>
                  <a:srgbClr val="FAF8EF"/>
                </a:solidFill>
                <a:latin typeface="Cooper Hewitt"/>
                <a:ea typeface="Cooper Hewitt"/>
                <a:cs typeface="Cooper Hewitt"/>
                <a:sym typeface="Cooper Hewitt"/>
              </a:rPr>
              <a:t>Rapport au temps et à l’espace</a:t>
            </a:r>
          </a:p>
          <a:p>
            <a:pPr algn="l">
              <a:lnSpc>
                <a:spcPts val="3180"/>
              </a:lnSpc>
            </a:pPr>
            <a:r>
              <a:rPr lang="en-US" sz="2000" spc="20">
                <a:solidFill>
                  <a:srgbClr val="FAF8EF"/>
                </a:solidFill>
                <a:latin typeface="Cooper Hewitt"/>
                <a:ea typeface="Cooper Hewitt"/>
                <a:cs typeface="Cooper Hewitt"/>
                <a:sym typeface="Cooper Hewitt"/>
              </a:rPr>
              <a:t>Langage corporel et non verbal</a:t>
            </a:r>
          </a:p>
          <a:p>
            <a:pPr algn="l">
              <a:lnSpc>
                <a:spcPts val="3180"/>
              </a:lnSpc>
            </a:pPr>
            <a:r>
              <a:rPr lang="en-US" sz="2000" spc="20">
                <a:solidFill>
                  <a:srgbClr val="FAF8EF"/>
                </a:solidFill>
                <a:latin typeface="Cooper Hewitt"/>
                <a:ea typeface="Cooper Hewitt"/>
                <a:cs typeface="Cooper Hewitt"/>
                <a:sym typeface="Cooper Hewitt"/>
              </a:rPr>
              <a:t>Éthique du travail</a:t>
            </a:r>
          </a:p>
          <a:p>
            <a:pPr algn="l">
              <a:lnSpc>
                <a:spcPts val="3180"/>
              </a:lnSpc>
            </a:pPr>
            <a:r>
              <a:rPr lang="en-US" sz="2000" spc="20">
                <a:solidFill>
                  <a:srgbClr val="FAF8EF"/>
                </a:solidFill>
                <a:latin typeface="Cooper Hewitt"/>
                <a:ea typeface="Cooper Hewitt"/>
                <a:cs typeface="Cooper Hewitt"/>
                <a:sym typeface="Cooper Hewitt"/>
              </a:rPr>
              <a:t>Rôles dans la famille</a:t>
            </a:r>
          </a:p>
          <a:p>
            <a:pPr algn="l">
              <a:lnSpc>
                <a:spcPts val="3180"/>
              </a:lnSpc>
            </a:pPr>
            <a:r>
              <a:rPr lang="en-US" sz="2000" spc="20">
                <a:solidFill>
                  <a:srgbClr val="FAF8EF"/>
                </a:solidFill>
                <a:latin typeface="Cooper Hewitt"/>
                <a:ea typeface="Cooper Hewitt"/>
                <a:cs typeface="Cooper Hewitt"/>
                <a:sym typeface="Cooper Hewitt"/>
              </a:rPr>
              <a:t>Expérience de vie</a:t>
            </a:r>
          </a:p>
          <a:p>
            <a:pPr algn="l">
              <a:lnSpc>
                <a:spcPts val="3180"/>
              </a:lnSpc>
            </a:pPr>
            <a:r>
              <a:rPr lang="en-US" sz="2000" spc="20">
                <a:solidFill>
                  <a:srgbClr val="FAF8EF"/>
                </a:solidFill>
                <a:latin typeface="Cooper Hewitt"/>
                <a:ea typeface="Cooper Hewitt"/>
                <a:cs typeface="Cooper Hewitt"/>
                <a:sym typeface="Cooper Hewitt"/>
              </a:rPr>
              <a:t>Notions de courtoisie, de manières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5400000">
            <a:off x="10255598" y="8358588"/>
            <a:ext cx="2876547" cy="350122"/>
          </a:xfrm>
          <a:custGeom>
            <a:avLst/>
            <a:gdLst/>
            <a:ahLst/>
            <a:cxnLst/>
            <a:rect r="r" b="b" t="t" l="l"/>
            <a:pathLst>
              <a:path h="350122" w="2876547">
                <a:moveTo>
                  <a:pt x="0" y="0"/>
                </a:moveTo>
                <a:lnTo>
                  <a:pt x="2876547" y="0"/>
                </a:lnTo>
                <a:lnTo>
                  <a:pt x="2876547" y="350122"/>
                </a:lnTo>
                <a:lnTo>
                  <a:pt x="0" y="3501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-78694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2107058" y="7063163"/>
            <a:ext cx="5961867" cy="2834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79"/>
              </a:lnSpc>
            </a:pPr>
            <a:r>
              <a:rPr lang="en-US" sz="1999" spc="19">
                <a:solidFill>
                  <a:srgbClr val="FAF8EF"/>
                </a:solidFill>
                <a:latin typeface="Cooper Hewitt"/>
                <a:ea typeface="Cooper Hewitt"/>
                <a:cs typeface="Cooper Hewitt"/>
                <a:sym typeface="Cooper Hewitt"/>
              </a:rPr>
              <a:t>Humour</a:t>
            </a:r>
          </a:p>
          <a:p>
            <a:pPr algn="l">
              <a:lnSpc>
                <a:spcPts val="3179"/>
              </a:lnSpc>
            </a:pPr>
            <a:r>
              <a:rPr lang="en-US" sz="1999" spc="19">
                <a:solidFill>
                  <a:srgbClr val="FAF8EF"/>
                </a:solidFill>
                <a:latin typeface="Cooper Hewitt"/>
                <a:ea typeface="Cooper Hewitt"/>
                <a:cs typeface="Cooper Hewitt"/>
                <a:sym typeface="Cooper Hewitt"/>
              </a:rPr>
              <a:t>Croyances</a:t>
            </a:r>
          </a:p>
          <a:p>
            <a:pPr algn="l">
              <a:lnSpc>
                <a:spcPts val="3179"/>
              </a:lnSpc>
            </a:pPr>
            <a:r>
              <a:rPr lang="en-US" sz="1999" spc="19">
                <a:solidFill>
                  <a:srgbClr val="FAF8EF"/>
                </a:solidFill>
                <a:latin typeface="Cooper Hewitt"/>
                <a:ea typeface="Cooper Hewitt"/>
                <a:cs typeface="Cooper Hewitt"/>
                <a:sym typeface="Cooper Hewitt"/>
              </a:rPr>
              <a:t>Spiritualité et religion</a:t>
            </a:r>
          </a:p>
          <a:p>
            <a:pPr algn="l">
              <a:lnSpc>
                <a:spcPts val="3179"/>
              </a:lnSpc>
            </a:pPr>
            <a:r>
              <a:rPr lang="en-US" sz="1999" spc="19">
                <a:solidFill>
                  <a:srgbClr val="FAF8EF"/>
                </a:solidFill>
                <a:latin typeface="Cooper Hewitt"/>
                <a:ea typeface="Cooper Hewitt"/>
                <a:cs typeface="Cooper Hewitt"/>
                <a:sym typeface="Cooper Hewitt"/>
              </a:rPr>
              <a:t>Traditions</a:t>
            </a:r>
          </a:p>
          <a:p>
            <a:pPr algn="l">
              <a:lnSpc>
                <a:spcPts val="3179"/>
              </a:lnSpc>
            </a:pPr>
            <a:r>
              <a:rPr lang="en-US" sz="1999" spc="19">
                <a:solidFill>
                  <a:srgbClr val="FAF8EF"/>
                </a:solidFill>
                <a:latin typeface="Cooper Hewitt"/>
                <a:ea typeface="Cooper Hewitt"/>
                <a:cs typeface="Cooper Hewitt"/>
                <a:sym typeface="Cooper Hewitt"/>
              </a:rPr>
              <a:t>Expression des émotions</a:t>
            </a:r>
          </a:p>
          <a:p>
            <a:pPr algn="l">
              <a:lnSpc>
                <a:spcPts val="3179"/>
              </a:lnSpc>
            </a:pPr>
            <a:r>
              <a:rPr lang="en-US" sz="1999" spc="19">
                <a:solidFill>
                  <a:srgbClr val="FAF8EF"/>
                </a:solidFill>
                <a:latin typeface="Cooper Hewitt"/>
                <a:ea typeface="Cooper Hewitt"/>
                <a:cs typeface="Cooper Hewitt"/>
                <a:sym typeface="Cooper Hewitt"/>
              </a:rPr>
              <a:t>Approche envers l’éducation des enfants</a:t>
            </a:r>
          </a:p>
          <a:p>
            <a:pPr algn="l">
              <a:lnSpc>
                <a:spcPts val="3179"/>
              </a:lnSpc>
            </a:pPr>
            <a:r>
              <a:rPr lang="en-US" sz="1999" spc="19">
                <a:solidFill>
                  <a:srgbClr val="FAF8EF"/>
                </a:solidFill>
                <a:latin typeface="Cooper Hewitt"/>
                <a:ea typeface="Cooper Hewitt"/>
                <a:cs typeface="Cooper Hewitt"/>
                <a:sym typeface="Cooper Hewitt"/>
              </a:rPr>
              <a:t>Concept de la santé et de la médecine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48811" y="7263188"/>
            <a:ext cx="5961867" cy="2434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180"/>
              </a:lnSpc>
            </a:pPr>
            <a:r>
              <a:rPr lang="en-US" sz="2000" spc="20">
                <a:solidFill>
                  <a:srgbClr val="FAF8EF"/>
                </a:solidFill>
                <a:latin typeface="Cooper Hewitt"/>
                <a:ea typeface="Cooper Hewitt"/>
                <a:cs typeface="Cooper Hewitt"/>
                <a:sym typeface="Cooper Hewitt"/>
              </a:rPr>
              <a:t>Hiérarchie sociale</a:t>
            </a:r>
          </a:p>
          <a:p>
            <a:pPr algn="r">
              <a:lnSpc>
                <a:spcPts val="3180"/>
              </a:lnSpc>
            </a:pPr>
            <a:r>
              <a:rPr lang="en-US" sz="2000" spc="20">
                <a:solidFill>
                  <a:srgbClr val="FAF8EF"/>
                </a:solidFill>
                <a:latin typeface="Cooper Hewitt"/>
                <a:ea typeface="Cooper Hewitt"/>
                <a:cs typeface="Cooper Hewitt"/>
                <a:sym typeface="Cooper Hewitt"/>
              </a:rPr>
              <a:t>Prise de décision</a:t>
            </a:r>
          </a:p>
          <a:p>
            <a:pPr algn="r">
              <a:lnSpc>
                <a:spcPts val="3180"/>
              </a:lnSpc>
            </a:pPr>
            <a:r>
              <a:rPr lang="en-US" sz="2000" spc="20">
                <a:solidFill>
                  <a:srgbClr val="FAF8EF"/>
                </a:solidFill>
                <a:latin typeface="Cooper Hewitt"/>
                <a:ea typeface="Cooper Hewitt"/>
                <a:cs typeface="Cooper Hewitt"/>
                <a:sym typeface="Cooper Hewitt"/>
              </a:rPr>
              <a:t>Résolution de problèmes</a:t>
            </a:r>
          </a:p>
          <a:p>
            <a:pPr algn="r">
              <a:lnSpc>
                <a:spcPts val="3180"/>
              </a:lnSpc>
            </a:pPr>
            <a:r>
              <a:rPr lang="en-US" sz="2000" spc="20">
                <a:solidFill>
                  <a:srgbClr val="FAF8EF"/>
                </a:solidFill>
                <a:latin typeface="Cooper Hewitt"/>
                <a:ea typeface="Cooper Hewitt"/>
                <a:cs typeface="Cooper Hewitt"/>
                <a:sym typeface="Cooper Hewitt"/>
              </a:rPr>
              <a:t>Valeurs</a:t>
            </a:r>
          </a:p>
          <a:p>
            <a:pPr algn="r">
              <a:lnSpc>
                <a:spcPts val="3180"/>
              </a:lnSpc>
            </a:pPr>
            <a:r>
              <a:rPr lang="en-US" sz="2000" spc="20">
                <a:solidFill>
                  <a:srgbClr val="FAF8EF"/>
                </a:solidFill>
                <a:latin typeface="Cooper Hewitt"/>
                <a:ea typeface="Cooper Hewitt"/>
                <a:cs typeface="Cooper Hewitt"/>
                <a:sym typeface="Cooper Hewitt"/>
              </a:rPr>
              <a:t>Concept de la fierté et de la honte</a:t>
            </a:r>
          </a:p>
          <a:p>
            <a:pPr algn="r">
              <a:lnSpc>
                <a:spcPts val="3180"/>
              </a:lnSpc>
            </a:pPr>
            <a:r>
              <a:rPr lang="en-US" sz="2000" spc="20">
                <a:solidFill>
                  <a:srgbClr val="FAF8EF"/>
                </a:solidFill>
                <a:latin typeface="Cooper Hewitt"/>
                <a:ea typeface="Cooper Hewitt"/>
                <a:cs typeface="Cooper Hewitt"/>
                <a:sym typeface="Cooper Hewitt"/>
              </a:rPr>
              <a:t>Concept de la justice</a:t>
            </a:r>
          </a:p>
        </p:txBody>
      </p:sp>
      <p:sp>
        <p:nvSpPr>
          <p:cNvPr name="Freeform 16" id="16"/>
          <p:cNvSpPr/>
          <p:nvPr/>
        </p:nvSpPr>
        <p:spPr>
          <a:xfrm flipH="true" flipV="true" rot="5400000">
            <a:off x="5014005" y="8358588"/>
            <a:ext cx="2876547" cy="350122"/>
          </a:xfrm>
          <a:custGeom>
            <a:avLst/>
            <a:gdLst/>
            <a:ahLst/>
            <a:cxnLst/>
            <a:rect r="r" b="b" t="t" l="l"/>
            <a:pathLst>
              <a:path h="350122" w="2876547">
                <a:moveTo>
                  <a:pt x="2876547" y="350122"/>
                </a:moveTo>
                <a:lnTo>
                  <a:pt x="0" y="350122"/>
                </a:lnTo>
                <a:lnTo>
                  <a:pt x="0" y="0"/>
                </a:lnTo>
                <a:lnTo>
                  <a:pt x="2876547" y="0"/>
                </a:lnTo>
                <a:lnTo>
                  <a:pt x="2876547" y="350122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-78694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520600" y="9403969"/>
            <a:ext cx="1060944" cy="257996"/>
            <a:chOff x="0" y="0"/>
            <a:chExt cx="1414592" cy="343994"/>
          </a:xfrm>
        </p:grpSpPr>
        <p:grpSp>
          <p:nvGrpSpPr>
            <p:cNvPr name="Group 3" id="3"/>
            <p:cNvGrpSpPr/>
            <p:nvPr/>
          </p:nvGrpSpPr>
          <p:grpSpPr>
            <a:xfrm rot="5400000">
              <a:off x="0" y="0"/>
              <a:ext cx="343994" cy="343994"/>
              <a:chOff x="0" y="0"/>
              <a:chExt cx="812800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5400000">
              <a:off x="536103" y="0"/>
              <a:ext cx="343994" cy="343994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5400000">
              <a:off x="1070598" y="0"/>
              <a:ext cx="343994" cy="343994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grpSp>
        <p:nvGrpSpPr>
          <p:cNvPr name="Group 12" id="12"/>
          <p:cNvGrpSpPr/>
          <p:nvPr/>
        </p:nvGrpSpPr>
        <p:grpSpPr>
          <a:xfrm rot="0">
            <a:off x="1028700" y="1028700"/>
            <a:ext cx="1060944" cy="257996"/>
            <a:chOff x="0" y="0"/>
            <a:chExt cx="1414592" cy="343994"/>
          </a:xfrm>
        </p:grpSpPr>
        <p:grpSp>
          <p:nvGrpSpPr>
            <p:cNvPr name="Group 13" id="13"/>
            <p:cNvGrpSpPr/>
            <p:nvPr/>
          </p:nvGrpSpPr>
          <p:grpSpPr>
            <a:xfrm rot="5400000">
              <a:off x="0" y="0"/>
              <a:ext cx="343994" cy="343994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5400000">
              <a:off x="536103" y="0"/>
              <a:ext cx="343994" cy="343994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5400000">
              <a:off x="1070598" y="0"/>
              <a:ext cx="343994" cy="343994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sp>
        <p:nvSpPr>
          <p:cNvPr name="Freeform 22" id="22"/>
          <p:cNvSpPr/>
          <p:nvPr/>
        </p:nvSpPr>
        <p:spPr>
          <a:xfrm flipH="false" flipV="false" rot="0">
            <a:off x="6832665" y="3164908"/>
            <a:ext cx="4622671" cy="4622671"/>
          </a:xfrm>
          <a:custGeom>
            <a:avLst/>
            <a:gdLst/>
            <a:ahLst/>
            <a:cxnLst/>
            <a:rect r="r" b="b" t="t" l="l"/>
            <a:pathLst>
              <a:path h="4622671" w="4622671">
                <a:moveTo>
                  <a:pt x="0" y="0"/>
                </a:moveTo>
                <a:lnTo>
                  <a:pt x="4622670" y="0"/>
                </a:lnTo>
                <a:lnTo>
                  <a:pt x="4622670" y="4622670"/>
                </a:lnTo>
                <a:lnTo>
                  <a:pt x="0" y="46226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1028700" y="1859914"/>
            <a:ext cx="14526633" cy="817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72"/>
              </a:lnSpc>
            </a:pPr>
            <a:r>
              <a:rPr lang="en-US" sz="4800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Questionnaire introspectif - Acteur·trice culturel·le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1028700" y="5611422"/>
            <a:ext cx="1684814" cy="3646878"/>
            <a:chOff x="0" y="0"/>
            <a:chExt cx="2246418" cy="4862504"/>
          </a:xfrm>
        </p:grpSpPr>
        <p:grpSp>
          <p:nvGrpSpPr>
            <p:cNvPr name="Group 25" id="25"/>
            <p:cNvGrpSpPr/>
            <p:nvPr/>
          </p:nvGrpSpPr>
          <p:grpSpPr>
            <a:xfrm rot="-2700000">
              <a:off x="327293" y="2946753"/>
              <a:ext cx="1591832" cy="1585084"/>
              <a:chOff x="0" y="0"/>
              <a:chExt cx="314436" cy="313103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314436" cy="313103"/>
              </a:xfrm>
              <a:custGeom>
                <a:avLst/>
                <a:gdLst/>
                <a:ahLst/>
                <a:cxnLst/>
                <a:rect r="r" b="b" t="t" l="l"/>
                <a:pathLst>
                  <a:path h="313103" w="314436">
                    <a:moveTo>
                      <a:pt x="0" y="0"/>
                    </a:moveTo>
                    <a:lnTo>
                      <a:pt x="314436" y="0"/>
                    </a:lnTo>
                    <a:lnTo>
                      <a:pt x="314436" y="313103"/>
                    </a:lnTo>
                    <a:lnTo>
                      <a:pt x="0" y="313103"/>
                    </a:lnTo>
                    <a:close/>
                  </a:path>
                </a:pathLst>
              </a:custGeom>
              <a:solidFill>
                <a:srgbClr val="99B246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0" y="-114300"/>
                <a:ext cx="314436" cy="42740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127058" y="0"/>
              <a:ext cx="1992303" cy="1992303"/>
              <a:chOff x="0" y="0"/>
              <a:chExt cx="812800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lnTo>
                      <a:pt x="463617" y="45143"/>
                    </a:lnTo>
                    <a:lnTo>
                      <a:pt x="531984" y="19891"/>
                    </a:lnTo>
                    <a:lnTo>
                      <a:pt x="572451" y="80505"/>
                    </a:lnTo>
                    <a:lnTo>
                      <a:pt x="645276" y="77616"/>
                    </a:lnTo>
                    <a:lnTo>
                      <a:pt x="665032" y="147768"/>
                    </a:lnTo>
                    <a:lnTo>
                      <a:pt x="735184" y="167524"/>
                    </a:lnTo>
                    <a:lnTo>
                      <a:pt x="732295" y="240349"/>
                    </a:lnTo>
                    <a:lnTo>
                      <a:pt x="792909" y="280816"/>
                    </a:lnTo>
                    <a:lnTo>
                      <a:pt x="767657" y="349183"/>
                    </a:lnTo>
                    <a:lnTo>
                      <a:pt x="812800" y="406400"/>
                    </a:lnTo>
                    <a:lnTo>
                      <a:pt x="767657" y="463617"/>
                    </a:lnTo>
                    <a:lnTo>
                      <a:pt x="792909" y="531984"/>
                    </a:lnTo>
                    <a:lnTo>
                      <a:pt x="732295" y="572451"/>
                    </a:lnTo>
                    <a:lnTo>
                      <a:pt x="735184" y="645276"/>
                    </a:lnTo>
                    <a:lnTo>
                      <a:pt x="665032" y="665032"/>
                    </a:lnTo>
                    <a:lnTo>
                      <a:pt x="645276" y="735184"/>
                    </a:lnTo>
                    <a:lnTo>
                      <a:pt x="572451" y="732295"/>
                    </a:lnTo>
                    <a:lnTo>
                      <a:pt x="531984" y="792909"/>
                    </a:lnTo>
                    <a:lnTo>
                      <a:pt x="463617" y="767657"/>
                    </a:lnTo>
                    <a:lnTo>
                      <a:pt x="406400" y="812800"/>
                    </a:lnTo>
                    <a:lnTo>
                      <a:pt x="349183" y="767657"/>
                    </a:lnTo>
                    <a:lnTo>
                      <a:pt x="280816" y="792909"/>
                    </a:lnTo>
                    <a:lnTo>
                      <a:pt x="240349" y="732295"/>
                    </a:lnTo>
                    <a:lnTo>
                      <a:pt x="167524" y="735184"/>
                    </a:lnTo>
                    <a:lnTo>
                      <a:pt x="147768" y="665032"/>
                    </a:lnTo>
                    <a:lnTo>
                      <a:pt x="77616" y="645276"/>
                    </a:lnTo>
                    <a:lnTo>
                      <a:pt x="80505" y="572451"/>
                    </a:lnTo>
                    <a:lnTo>
                      <a:pt x="19891" y="531984"/>
                    </a:lnTo>
                    <a:lnTo>
                      <a:pt x="45143" y="463617"/>
                    </a:lnTo>
                    <a:lnTo>
                      <a:pt x="0" y="406400"/>
                    </a:lnTo>
                    <a:lnTo>
                      <a:pt x="45143" y="349183"/>
                    </a:lnTo>
                    <a:lnTo>
                      <a:pt x="19891" y="280816"/>
                    </a:lnTo>
                    <a:lnTo>
                      <a:pt x="80505" y="240349"/>
                    </a:lnTo>
                    <a:lnTo>
                      <a:pt x="77616" y="167524"/>
                    </a:lnTo>
                    <a:lnTo>
                      <a:pt x="147768" y="147768"/>
                    </a:lnTo>
                    <a:lnTo>
                      <a:pt x="167524" y="77616"/>
                    </a:lnTo>
                    <a:lnTo>
                      <a:pt x="240349" y="80505"/>
                    </a:lnTo>
                    <a:lnTo>
                      <a:pt x="280816" y="19891"/>
                    </a:lnTo>
                    <a:lnTo>
                      <a:pt x="349183" y="45143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88900" y="-25400"/>
                <a:ext cx="635000" cy="7493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520600" y="9403969"/>
            <a:ext cx="1060944" cy="257996"/>
            <a:chOff x="0" y="0"/>
            <a:chExt cx="1414592" cy="343994"/>
          </a:xfrm>
        </p:grpSpPr>
        <p:grpSp>
          <p:nvGrpSpPr>
            <p:cNvPr name="Group 3" id="3"/>
            <p:cNvGrpSpPr/>
            <p:nvPr/>
          </p:nvGrpSpPr>
          <p:grpSpPr>
            <a:xfrm rot="5400000">
              <a:off x="0" y="0"/>
              <a:ext cx="343994" cy="343994"/>
              <a:chOff x="0" y="0"/>
              <a:chExt cx="812800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5400000">
              <a:off x="536103" y="0"/>
              <a:ext cx="343994" cy="343994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5400000">
              <a:off x="1070598" y="0"/>
              <a:ext cx="343994" cy="343994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grpSp>
        <p:nvGrpSpPr>
          <p:cNvPr name="Group 12" id="12"/>
          <p:cNvGrpSpPr/>
          <p:nvPr/>
        </p:nvGrpSpPr>
        <p:grpSpPr>
          <a:xfrm rot="0">
            <a:off x="1028700" y="1028700"/>
            <a:ext cx="1060944" cy="257996"/>
            <a:chOff x="0" y="0"/>
            <a:chExt cx="1414592" cy="343994"/>
          </a:xfrm>
        </p:grpSpPr>
        <p:grpSp>
          <p:nvGrpSpPr>
            <p:cNvPr name="Group 13" id="13"/>
            <p:cNvGrpSpPr/>
            <p:nvPr/>
          </p:nvGrpSpPr>
          <p:grpSpPr>
            <a:xfrm rot="5400000">
              <a:off x="0" y="0"/>
              <a:ext cx="343994" cy="343994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5400000">
              <a:off x="536103" y="0"/>
              <a:ext cx="343994" cy="343994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5400000">
              <a:off x="1070598" y="0"/>
              <a:ext cx="343994" cy="343994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sp>
        <p:nvSpPr>
          <p:cNvPr name="TextBox 22" id="22"/>
          <p:cNvSpPr txBox="true"/>
          <p:nvPr/>
        </p:nvSpPr>
        <p:spPr>
          <a:xfrm rot="0">
            <a:off x="1028700" y="1859914"/>
            <a:ext cx="16715731" cy="817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72"/>
              </a:lnSpc>
            </a:pPr>
            <a:r>
              <a:rPr lang="en-US" sz="4800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Construire ensemble un mur de prises de conscience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6960932" y="3367351"/>
            <a:ext cx="4366136" cy="4371601"/>
          </a:xfrm>
          <a:custGeom>
            <a:avLst/>
            <a:gdLst/>
            <a:ahLst/>
            <a:cxnLst/>
            <a:rect r="r" b="b" t="t" l="l"/>
            <a:pathLst>
              <a:path h="4371601" w="4366136">
                <a:moveTo>
                  <a:pt x="0" y="0"/>
                </a:moveTo>
                <a:lnTo>
                  <a:pt x="4366136" y="0"/>
                </a:lnTo>
                <a:lnTo>
                  <a:pt x="4366136" y="4371601"/>
                </a:lnTo>
                <a:lnTo>
                  <a:pt x="0" y="43716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4" id="24"/>
          <p:cNvGrpSpPr/>
          <p:nvPr/>
        </p:nvGrpSpPr>
        <p:grpSpPr>
          <a:xfrm rot="5400000">
            <a:off x="16195543" y="1519815"/>
            <a:ext cx="1256815" cy="870699"/>
            <a:chOff x="0" y="0"/>
            <a:chExt cx="678321" cy="469928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78321" cy="469928"/>
            </a:xfrm>
            <a:custGeom>
              <a:avLst/>
              <a:gdLst/>
              <a:ahLst/>
              <a:cxnLst/>
              <a:rect r="r" b="b" t="t" l="l"/>
              <a:pathLst>
                <a:path h="469928" w="678321">
                  <a:moveTo>
                    <a:pt x="339160" y="0"/>
                  </a:moveTo>
                  <a:lnTo>
                    <a:pt x="678321" y="469928"/>
                  </a:lnTo>
                  <a:lnTo>
                    <a:pt x="0" y="469928"/>
                  </a:lnTo>
                  <a:lnTo>
                    <a:pt x="339160" y="0"/>
                  </a:lnTo>
                  <a:close/>
                </a:path>
              </a:pathLst>
            </a:custGeom>
            <a:solidFill>
              <a:srgbClr val="99B246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105988" y="103881"/>
              <a:ext cx="466346" cy="3324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028700" y="5553151"/>
            <a:ext cx="1796007" cy="3552298"/>
            <a:chOff x="0" y="0"/>
            <a:chExt cx="2394676" cy="4736398"/>
          </a:xfrm>
        </p:grpSpPr>
        <p:grpSp>
          <p:nvGrpSpPr>
            <p:cNvPr name="Group 28" id="28"/>
            <p:cNvGrpSpPr/>
            <p:nvPr/>
          </p:nvGrpSpPr>
          <p:grpSpPr>
            <a:xfrm rot="-5400000">
              <a:off x="401422" y="3147940"/>
              <a:ext cx="1591832" cy="1585084"/>
              <a:chOff x="0" y="0"/>
              <a:chExt cx="314436" cy="313103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314436" cy="313103"/>
              </a:xfrm>
              <a:custGeom>
                <a:avLst/>
                <a:gdLst/>
                <a:ahLst/>
                <a:cxnLst/>
                <a:rect r="r" b="b" t="t" l="l"/>
                <a:pathLst>
                  <a:path h="313103" w="314436">
                    <a:moveTo>
                      <a:pt x="0" y="0"/>
                    </a:moveTo>
                    <a:lnTo>
                      <a:pt x="314436" y="0"/>
                    </a:lnTo>
                    <a:lnTo>
                      <a:pt x="314436" y="313103"/>
                    </a:lnTo>
                    <a:lnTo>
                      <a:pt x="0" y="313103"/>
                    </a:lnTo>
                    <a:close/>
                  </a:path>
                </a:pathLst>
              </a:custGeom>
              <a:solidFill>
                <a:srgbClr val="99B246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0" y="-114300"/>
                <a:ext cx="314436" cy="42740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-792157">
              <a:off x="201187" y="201187"/>
              <a:ext cx="1992303" cy="1992303"/>
              <a:chOff x="0" y="0"/>
              <a:chExt cx="812800" cy="81280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lnTo>
                      <a:pt x="463617" y="45143"/>
                    </a:lnTo>
                    <a:lnTo>
                      <a:pt x="531984" y="19891"/>
                    </a:lnTo>
                    <a:lnTo>
                      <a:pt x="572451" y="80505"/>
                    </a:lnTo>
                    <a:lnTo>
                      <a:pt x="645276" y="77616"/>
                    </a:lnTo>
                    <a:lnTo>
                      <a:pt x="665032" y="147768"/>
                    </a:lnTo>
                    <a:lnTo>
                      <a:pt x="735184" y="167524"/>
                    </a:lnTo>
                    <a:lnTo>
                      <a:pt x="732295" y="240349"/>
                    </a:lnTo>
                    <a:lnTo>
                      <a:pt x="792909" y="280816"/>
                    </a:lnTo>
                    <a:lnTo>
                      <a:pt x="767657" y="349183"/>
                    </a:lnTo>
                    <a:lnTo>
                      <a:pt x="812800" y="406400"/>
                    </a:lnTo>
                    <a:lnTo>
                      <a:pt x="767657" y="463617"/>
                    </a:lnTo>
                    <a:lnTo>
                      <a:pt x="792909" y="531984"/>
                    </a:lnTo>
                    <a:lnTo>
                      <a:pt x="732295" y="572451"/>
                    </a:lnTo>
                    <a:lnTo>
                      <a:pt x="735184" y="645276"/>
                    </a:lnTo>
                    <a:lnTo>
                      <a:pt x="665032" y="665032"/>
                    </a:lnTo>
                    <a:lnTo>
                      <a:pt x="645276" y="735184"/>
                    </a:lnTo>
                    <a:lnTo>
                      <a:pt x="572451" y="732295"/>
                    </a:lnTo>
                    <a:lnTo>
                      <a:pt x="531984" y="792909"/>
                    </a:lnTo>
                    <a:lnTo>
                      <a:pt x="463617" y="767657"/>
                    </a:lnTo>
                    <a:lnTo>
                      <a:pt x="406400" y="812800"/>
                    </a:lnTo>
                    <a:lnTo>
                      <a:pt x="349183" y="767657"/>
                    </a:lnTo>
                    <a:lnTo>
                      <a:pt x="280816" y="792909"/>
                    </a:lnTo>
                    <a:lnTo>
                      <a:pt x="240349" y="732295"/>
                    </a:lnTo>
                    <a:lnTo>
                      <a:pt x="167524" y="735184"/>
                    </a:lnTo>
                    <a:lnTo>
                      <a:pt x="147768" y="665032"/>
                    </a:lnTo>
                    <a:lnTo>
                      <a:pt x="77616" y="645276"/>
                    </a:lnTo>
                    <a:lnTo>
                      <a:pt x="80505" y="572451"/>
                    </a:lnTo>
                    <a:lnTo>
                      <a:pt x="19891" y="531984"/>
                    </a:lnTo>
                    <a:lnTo>
                      <a:pt x="45143" y="463617"/>
                    </a:lnTo>
                    <a:lnTo>
                      <a:pt x="0" y="406400"/>
                    </a:lnTo>
                    <a:lnTo>
                      <a:pt x="45143" y="349183"/>
                    </a:lnTo>
                    <a:lnTo>
                      <a:pt x="19891" y="280816"/>
                    </a:lnTo>
                    <a:lnTo>
                      <a:pt x="80505" y="240349"/>
                    </a:lnTo>
                    <a:lnTo>
                      <a:pt x="77616" y="167524"/>
                    </a:lnTo>
                    <a:lnTo>
                      <a:pt x="147768" y="147768"/>
                    </a:lnTo>
                    <a:lnTo>
                      <a:pt x="167524" y="77616"/>
                    </a:lnTo>
                    <a:lnTo>
                      <a:pt x="240349" y="80505"/>
                    </a:lnTo>
                    <a:lnTo>
                      <a:pt x="280816" y="19891"/>
                    </a:lnTo>
                    <a:lnTo>
                      <a:pt x="349183" y="45143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DD8033"/>
              </a:solidFill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88900" y="-25400"/>
                <a:ext cx="635000" cy="7493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315099"/>
            <a:chOff x="0" y="0"/>
            <a:chExt cx="21640800" cy="11086798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3928944" y="1197040"/>
              <a:ext cx="6228812" cy="24803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2549"/>
                </a:lnSpc>
              </a:pPr>
              <a:r>
                <a:rPr lang="en-US" sz="11008" b="true">
                  <a:solidFill>
                    <a:srgbClr val="763329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Merci </a:t>
              </a:r>
            </a:p>
          </p:txBody>
        </p:sp>
        <p:sp>
          <p:nvSpPr>
            <p:cNvPr name="Freeform 4" id="4"/>
            <p:cNvSpPr/>
            <p:nvPr/>
          </p:nvSpPr>
          <p:spPr>
            <a:xfrm flipH="false" flipV="false" rot="0">
              <a:off x="9772809" y="1184490"/>
              <a:ext cx="9180619" cy="9788310"/>
            </a:xfrm>
            <a:custGeom>
              <a:avLst/>
              <a:gdLst/>
              <a:ahLst/>
              <a:cxnLst/>
              <a:rect r="r" b="b" t="t" l="l"/>
              <a:pathLst>
                <a:path h="9788310" w="9180619">
                  <a:moveTo>
                    <a:pt x="0" y="0"/>
                  </a:moveTo>
                  <a:lnTo>
                    <a:pt x="9180619" y="0"/>
                  </a:lnTo>
                  <a:lnTo>
                    <a:pt x="9180619" y="9788310"/>
                  </a:lnTo>
                  <a:lnTo>
                    <a:pt x="0" y="9788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5" id="5"/>
            <p:cNvGrpSpPr/>
            <p:nvPr/>
          </p:nvGrpSpPr>
          <p:grpSpPr>
            <a:xfrm rot="5400000">
              <a:off x="0" y="0"/>
              <a:ext cx="510675" cy="510675"/>
              <a:chOff x="0" y="0"/>
              <a:chExt cx="812800" cy="8128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75945" lIns="75945" bIns="75945" rIns="75945"/>
              <a:lstStyle/>
              <a:p>
                <a:pPr algn="l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5400000">
              <a:off x="795869" y="0"/>
              <a:ext cx="510675" cy="510675"/>
              <a:chOff x="0" y="0"/>
              <a:chExt cx="812800" cy="8128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75945" lIns="75945" bIns="75945" rIns="75945"/>
              <a:lstStyle/>
              <a:p>
                <a:pPr algn="l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5400000">
              <a:off x="1589350" y="0"/>
              <a:ext cx="510675" cy="510675"/>
              <a:chOff x="0" y="0"/>
              <a:chExt cx="812800" cy="8128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75945" lIns="75945" bIns="75945" rIns="75945"/>
              <a:lstStyle/>
              <a:p>
                <a:pPr algn="l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5400000">
              <a:off x="19540774" y="10462125"/>
              <a:ext cx="510675" cy="510675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75945" lIns="75945" bIns="75945" rIns="75945"/>
              <a:lstStyle/>
              <a:p>
                <a:pPr algn="l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5400000">
              <a:off x="20336644" y="10462125"/>
              <a:ext cx="510675" cy="510675"/>
              <a:chOff x="0" y="0"/>
              <a:chExt cx="812800" cy="8128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75945" lIns="75945" bIns="75945" rIns="75945"/>
              <a:lstStyle/>
              <a:p>
                <a:pPr algn="l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20" id="20"/>
            <p:cNvGrpSpPr/>
            <p:nvPr/>
          </p:nvGrpSpPr>
          <p:grpSpPr>
            <a:xfrm rot="5400000">
              <a:off x="21130125" y="10462125"/>
              <a:ext cx="510675" cy="510675"/>
              <a:chOff x="0" y="0"/>
              <a:chExt cx="812800" cy="81280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75945" lIns="75945" bIns="75945" rIns="75945"/>
              <a:lstStyle/>
              <a:p>
                <a:pPr algn="l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23" id="23"/>
            <p:cNvGrpSpPr/>
            <p:nvPr/>
          </p:nvGrpSpPr>
          <p:grpSpPr>
            <a:xfrm rot="-8100000">
              <a:off x="2843261" y="9171047"/>
              <a:ext cx="1591832" cy="1585084"/>
              <a:chOff x="0" y="0"/>
              <a:chExt cx="314436" cy="313103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314436" cy="313103"/>
              </a:xfrm>
              <a:custGeom>
                <a:avLst/>
                <a:gdLst/>
                <a:ahLst/>
                <a:cxnLst/>
                <a:rect r="r" b="b" t="t" l="l"/>
                <a:pathLst>
                  <a:path h="313103" w="314436">
                    <a:moveTo>
                      <a:pt x="0" y="0"/>
                    </a:moveTo>
                    <a:lnTo>
                      <a:pt x="314436" y="0"/>
                    </a:lnTo>
                    <a:lnTo>
                      <a:pt x="314436" y="313103"/>
                    </a:lnTo>
                    <a:lnTo>
                      <a:pt x="0" y="313103"/>
                    </a:lnTo>
                    <a:close/>
                  </a:path>
                </a:pathLst>
              </a:custGeom>
              <a:solidFill>
                <a:srgbClr val="99B246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114300"/>
                <a:ext cx="314436" cy="42740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26" id="26"/>
            <p:cNvGrpSpPr/>
            <p:nvPr/>
          </p:nvGrpSpPr>
          <p:grpSpPr>
            <a:xfrm rot="-5400000">
              <a:off x="0" y="8967438"/>
              <a:ext cx="1992303" cy="1992303"/>
              <a:chOff x="0" y="0"/>
              <a:chExt cx="812800" cy="812800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lnTo>
                      <a:pt x="463617" y="45143"/>
                    </a:lnTo>
                    <a:lnTo>
                      <a:pt x="531984" y="19891"/>
                    </a:lnTo>
                    <a:lnTo>
                      <a:pt x="572451" y="80505"/>
                    </a:lnTo>
                    <a:lnTo>
                      <a:pt x="645276" y="77616"/>
                    </a:lnTo>
                    <a:lnTo>
                      <a:pt x="665032" y="147768"/>
                    </a:lnTo>
                    <a:lnTo>
                      <a:pt x="735184" y="167524"/>
                    </a:lnTo>
                    <a:lnTo>
                      <a:pt x="732295" y="240349"/>
                    </a:lnTo>
                    <a:lnTo>
                      <a:pt x="792909" y="280816"/>
                    </a:lnTo>
                    <a:lnTo>
                      <a:pt x="767657" y="349183"/>
                    </a:lnTo>
                    <a:lnTo>
                      <a:pt x="812800" y="406400"/>
                    </a:lnTo>
                    <a:lnTo>
                      <a:pt x="767657" y="463617"/>
                    </a:lnTo>
                    <a:lnTo>
                      <a:pt x="792909" y="531984"/>
                    </a:lnTo>
                    <a:lnTo>
                      <a:pt x="732295" y="572451"/>
                    </a:lnTo>
                    <a:lnTo>
                      <a:pt x="735184" y="645276"/>
                    </a:lnTo>
                    <a:lnTo>
                      <a:pt x="665032" y="665032"/>
                    </a:lnTo>
                    <a:lnTo>
                      <a:pt x="645276" y="735184"/>
                    </a:lnTo>
                    <a:lnTo>
                      <a:pt x="572451" y="732295"/>
                    </a:lnTo>
                    <a:lnTo>
                      <a:pt x="531984" y="792909"/>
                    </a:lnTo>
                    <a:lnTo>
                      <a:pt x="463617" y="767657"/>
                    </a:lnTo>
                    <a:lnTo>
                      <a:pt x="406400" y="812800"/>
                    </a:lnTo>
                    <a:lnTo>
                      <a:pt x="349183" y="767657"/>
                    </a:lnTo>
                    <a:lnTo>
                      <a:pt x="280816" y="792909"/>
                    </a:lnTo>
                    <a:lnTo>
                      <a:pt x="240349" y="732295"/>
                    </a:lnTo>
                    <a:lnTo>
                      <a:pt x="167524" y="735184"/>
                    </a:lnTo>
                    <a:lnTo>
                      <a:pt x="147768" y="665032"/>
                    </a:lnTo>
                    <a:lnTo>
                      <a:pt x="77616" y="645276"/>
                    </a:lnTo>
                    <a:lnTo>
                      <a:pt x="80505" y="572451"/>
                    </a:lnTo>
                    <a:lnTo>
                      <a:pt x="19891" y="531984"/>
                    </a:lnTo>
                    <a:lnTo>
                      <a:pt x="45143" y="463617"/>
                    </a:lnTo>
                    <a:lnTo>
                      <a:pt x="0" y="406400"/>
                    </a:lnTo>
                    <a:lnTo>
                      <a:pt x="45143" y="349183"/>
                    </a:lnTo>
                    <a:lnTo>
                      <a:pt x="19891" y="280816"/>
                    </a:lnTo>
                    <a:lnTo>
                      <a:pt x="80505" y="240349"/>
                    </a:lnTo>
                    <a:lnTo>
                      <a:pt x="77616" y="167524"/>
                    </a:lnTo>
                    <a:lnTo>
                      <a:pt x="147768" y="147768"/>
                    </a:lnTo>
                    <a:lnTo>
                      <a:pt x="167524" y="77616"/>
                    </a:lnTo>
                    <a:lnTo>
                      <a:pt x="240349" y="80505"/>
                    </a:lnTo>
                    <a:lnTo>
                      <a:pt x="280816" y="19891"/>
                    </a:lnTo>
                    <a:lnTo>
                      <a:pt x="349183" y="45143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DD8033"/>
              </a:solidFill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88900" y="-25400"/>
                <a:ext cx="635000" cy="7493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sp>
        <p:nvSpPr>
          <p:cNvPr name="Freeform 29" id="29"/>
          <p:cNvSpPr/>
          <p:nvPr/>
        </p:nvSpPr>
        <p:spPr>
          <a:xfrm flipH="false" flipV="false" rot="0">
            <a:off x="15602093" y="8068460"/>
            <a:ext cx="1657207" cy="636667"/>
          </a:xfrm>
          <a:custGeom>
            <a:avLst/>
            <a:gdLst/>
            <a:ahLst/>
            <a:cxnLst/>
            <a:rect r="r" b="b" t="t" l="l"/>
            <a:pathLst>
              <a:path h="636667" w="1657207">
                <a:moveTo>
                  <a:pt x="0" y="0"/>
                </a:moveTo>
                <a:lnTo>
                  <a:pt x="1657207" y="0"/>
                </a:lnTo>
                <a:lnTo>
                  <a:pt x="1657207" y="636667"/>
                </a:lnTo>
                <a:lnTo>
                  <a:pt x="0" y="6366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DAGueyT0Eyw</dc:identifier>
  <dcterms:modified xsi:type="dcterms:W3CDTF">2011-08-01T06:04:30Z</dcterms:modified>
  <cp:revision>1</cp:revision>
  <dc:title>M2 PPT Introspection et prise de conscience culturelle</dc:title>
</cp:coreProperties>
</file>