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ooper Hewitt Bold" charset="1" panose="00000000000000000000"/>
      <p:regular r:id="rId20"/>
    </p:embeddedFont>
    <p:embeddedFont>
      <p:font typeface="Cooper Hewitt" charset="1" panose="00000000000000000000"/>
      <p:regular r:id="rId21"/>
    </p:embeddedFont>
    <p:embeddedFont>
      <p:font typeface="Canva Sans Bold" charset="1" panose="020B0803030501040103"/>
      <p:regular r:id="rId22"/>
    </p:embeddedFont>
    <p:embeddedFont>
      <p:font typeface="Canva Sans" charset="1" panose="020B05030305010401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https://www.youtube.com/watch?v=vJG698U2Mvo" TargetMode="External" Type="http://schemas.openxmlformats.org/officeDocument/2006/relationships/hyperlink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33624" y="1073033"/>
            <a:ext cx="1798850" cy="696548"/>
            <a:chOff x="0" y="0"/>
            <a:chExt cx="473771" cy="1834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3771" cy="183453"/>
            </a:xfrm>
            <a:custGeom>
              <a:avLst/>
              <a:gdLst/>
              <a:ahLst/>
              <a:cxnLst/>
              <a:rect r="r" b="b" t="t" l="l"/>
              <a:pathLst>
                <a:path h="183453" w="473771">
                  <a:moveTo>
                    <a:pt x="0" y="0"/>
                  </a:moveTo>
                  <a:lnTo>
                    <a:pt x="473771" y="0"/>
                  </a:lnTo>
                  <a:lnTo>
                    <a:pt x="473771" y="183453"/>
                  </a:lnTo>
                  <a:lnTo>
                    <a:pt x="0" y="183453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473771" cy="297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846671" y="2186061"/>
            <a:ext cx="1172756" cy="117275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803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8900" y="-25400"/>
              <a:ext cx="6350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38473" y="9258300"/>
            <a:ext cx="1060944" cy="257996"/>
            <a:chOff x="0" y="0"/>
            <a:chExt cx="1414592" cy="343994"/>
          </a:xfrm>
        </p:grpSpPr>
        <p:grpSp>
          <p:nvGrpSpPr>
            <p:cNvPr name="Group 9" id="9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8" id="18"/>
          <p:cNvGrpSpPr/>
          <p:nvPr/>
        </p:nvGrpSpPr>
        <p:grpSpPr>
          <a:xfrm rot="0">
            <a:off x="1028700" y="1613708"/>
            <a:ext cx="10478856" cy="1509349"/>
            <a:chOff x="0" y="0"/>
            <a:chExt cx="13971807" cy="201246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499355" cy="1841536"/>
            </a:xfrm>
            <a:custGeom>
              <a:avLst/>
              <a:gdLst/>
              <a:ahLst/>
              <a:cxnLst/>
              <a:rect r="r" b="b" t="t" l="l"/>
              <a:pathLst>
                <a:path h="1841536" w="3499355">
                  <a:moveTo>
                    <a:pt x="0" y="0"/>
                  </a:moveTo>
                  <a:lnTo>
                    <a:pt x="3499355" y="0"/>
                  </a:lnTo>
                  <a:lnTo>
                    <a:pt x="3499355" y="1841536"/>
                  </a:lnTo>
                  <a:lnTo>
                    <a:pt x="0" y="1841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3774400" y="39648"/>
              <a:ext cx="10197408" cy="1972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2"/>
                </a:lnSpc>
              </a:pPr>
              <a:r>
                <a:rPr lang="en-US" sz="4800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Développer la compétence interculturelle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8584773" y="3768029"/>
            <a:ext cx="6210732" cy="6179678"/>
          </a:xfrm>
          <a:custGeom>
            <a:avLst/>
            <a:gdLst/>
            <a:ahLst/>
            <a:cxnLst/>
            <a:rect r="r" b="b" t="t" l="l"/>
            <a:pathLst>
              <a:path h="6179678" w="6210732">
                <a:moveTo>
                  <a:pt x="0" y="0"/>
                </a:moveTo>
                <a:lnTo>
                  <a:pt x="6210732" y="0"/>
                </a:lnTo>
                <a:lnTo>
                  <a:pt x="6210732" y="6179678"/>
                </a:lnTo>
                <a:lnTo>
                  <a:pt x="0" y="617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479252" y="4644213"/>
            <a:ext cx="4310518" cy="4315913"/>
          </a:xfrm>
          <a:custGeom>
            <a:avLst/>
            <a:gdLst/>
            <a:ahLst/>
            <a:cxnLst/>
            <a:rect r="r" b="b" t="t" l="l"/>
            <a:pathLst>
              <a:path h="4315913" w="4310518">
                <a:moveTo>
                  <a:pt x="0" y="0"/>
                </a:moveTo>
                <a:lnTo>
                  <a:pt x="4310517" y="0"/>
                </a:lnTo>
                <a:lnTo>
                  <a:pt x="4310517" y="4315913"/>
                </a:lnTo>
                <a:lnTo>
                  <a:pt x="0" y="4315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330013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La boussole interculturelle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259713" y="1928245"/>
            <a:ext cx="7543397" cy="7543397"/>
          </a:xfrm>
          <a:custGeom>
            <a:avLst/>
            <a:gdLst/>
            <a:ahLst/>
            <a:cxnLst/>
            <a:rect r="r" b="b" t="t" l="l"/>
            <a:pathLst>
              <a:path h="7543397" w="7543397">
                <a:moveTo>
                  <a:pt x="0" y="0"/>
                </a:moveTo>
                <a:lnTo>
                  <a:pt x="7543396" y="0"/>
                </a:lnTo>
                <a:lnTo>
                  <a:pt x="7543396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2637327">
            <a:off x="9567330" y="3910972"/>
            <a:ext cx="1764990" cy="530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2"/>
              </a:lnSpc>
              <a:spcBef>
                <a:spcPct val="0"/>
              </a:spcBef>
            </a:pPr>
            <a:r>
              <a:rPr lang="en-US" b="true" sz="2800" spc="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Observer</a:t>
            </a:r>
          </a:p>
        </p:txBody>
      </p:sp>
      <p:sp>
        <p:nvSpPr>
          <p:cNvPr name="TextBox 23" id="23"/>
          <p:cNvSpPr txBox="true"/>
          <p:nvPr/>
        </p:nvSpPr>
        <p:spPr>
          <a:xfrm rot="-2891758">
            <a:off x="8990791" y="6559936"/>
            <a:ext cx="3022598" cy="82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68"/>
              </a:lnSpc>
              <a:spcBef>
                <a:spcPct val="0"/>
              </a:spcBef>
            </a:pPr>
            <a:r>
              <a:rPr lang="en-US" b="true" sz="21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Suspendre le jugement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259713" y="1928245"/>
            <a:ext cx="3786709" cy="7543397"/>
          </a:xfrm>
          <a:custGeom>
            <a:avLst/>
            <a:gdLst/>
            <a:ahLst/>
            <a:cxnLst/>
            <a:rect r="r" b="b" t="t" l="l"/>
            <a:pathLst>
              <a:path h="7543397" w="3786709">
                <a:moveTo>
                  <a:pt x="0" y="0"/>
                </a:moveTo>
                <a:lnTo>
                  <a:pt x="3786709" y="0"/>
                </a:lnTo>
                <a:lnTo>
                  <a:pt x="3786709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99207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937368" y="4742553"/>
            <a:ext cx="1090735" cy="1719512"/>
          </a:xfrm>
          <a:custGeom>
            <a:avLst/>
            <a:gdLst/>
            <a:ahLst/>
            <a:cxnLst/>
            <a:rect r="r" b="b" t="t" l="l"/>
            <a:pathLst>
              <a:path h="1719512" w="1090735">
                <a:moveTo>
                  <a:pt x="0" y="0"/>
                </a:moveTo>
                <a:lnTo>
                  <a:pt x="1090735" y="0"/>
                </a:lnTo>
                <a:lnTo>
                  <a:pt x="1090735" y="1719512"/>
                </a:lnTo>
                <a:lnTo>
                  <a:pt x="0" y="171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90" t="-163668" r="-346097" b="-175025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053767" y="5076189"/>
            <a:ext cx="1116399" cy="1591190"/>
          </a:xfrm>
          <a:custGeom>
            <a:avLst/>
            <a:gdLst/>
            <a:ahLst/>
            <a:cxnLst/>
            <a:rect r="r" b="b" t="t" l="l"/>
            <a:pathLst>
              <a:path h="1591190" w="1116399">
                <a:moveTo>
                  <a:pt x="0" y="0"/>
                </a:moveTo>
                <a:lnTo>
                  <a:pt x="1116400" y="0"/>
                </a:lnTo>
                <a:lnTo>
                  <a:pt x="1116400" y="1591190"/>
                </a:lnTo>
                <a:lnTo>
                  <a:pt x="0" y="1591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40143" t="-197835" r="-235546" b="-176236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2700000">
            <a:off x="6620988" y="6985910"/>
            <a:ext cx="2089361" cy="55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5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Questionner</a:t>
            </a:r>
          </a:p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279600" y="5955419"/>
            <a:ext cx="611629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Demande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 directement mais avec bienveillance : «Est-ce clair pour toi ?» ou «Comment ça se passe pour toi ici ?»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06655" y="9513592"/>
            <a:ext cx="6704959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49"/>
              </a:lnSpc>
              <a:spcBef>
                <a:spcPct val="0"/>
              </a:spcBef>
            </a:pPr>
            <a:r>
              <a:rPr lang="en-US" b="true" sz="2499">
                <a:solidFill>
                  <a:srgbClr val="FFBD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 demander pourquoi l’autre agit ainsi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-177196" y="8963025"/>
            <a:ext cx="9022668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S’info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rmer sur la culture d’origine et le parcours de la personne.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79600" y="7599027"/>
            <a:ext cx="571446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Vérifi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 si certaines règles ou habitudes sont nouvelles ou surprenantes pour elle.</a:t>
            </a:r>
          </a:p>
        </p:txBody>
      </p:sp>
      <p:grpSp>
        <p:nvGrpSpPr>
          <p:cNvPr name="Group 32" id="32"/>
          <p:cNvGrpSpPr/>
          <p:nvPr/>
        </p:nvGrpSpPr>
        <p:grpSpPr>
          <a:xfrm rot="2700000">
            <a:off x="5536086" y="6753908"/>
            <a:ext cx="2236111" cy="2551089"/>
            <a:chOff x="0" y="0"/>
            <a:chExt cx="711652" cy="81181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59">
                <a:alpha val="15686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2700000">
            <a:off x="10276632" y="6834761"/>
            <a:ext cx="2236111" cy="2551089"/>
            <a:chOff x="0" y="0"/>
            <a:chExt cx="711652" cy="81181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033">
                <a:alpha val="15686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-8273120">
            <a:off x="10235678" y="2016318"/>
            <a:ext cx="2236111" cy="2551089"/>
            <a:chOff x="0" y="0"/>
            <a:chExt cx="711652" cy="81181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835">
                <a:alpha val="15686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8295267">
            <a:off x="5694288" y="2058853"/>
            <a:ext cx="2236111" cy="2551089"/>
            <a:chOff x="0" y="0"/>
            <a:chExt cx="711652" cy="81181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246">
                <a:alpha val="31765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-3227906">
            <a:off x="6689592" y="4102029"/>
            <a:ext cx="1279922" cy="47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6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Ajuster</a:t>
            </a:r>
          </a:p>
          <a:p>
            <a:pPr algn="l" marL="0" indent="0" lvl="0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330013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La boussole interculturelle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259713" y="1928245"/>
            <a:ext cx="7543397" cy="7543397"/>
          </a:xfrm>
          <a:custGeom>
            <a:avLst/>
            <a:gdLst/>
            <a:ahLst/>
            <a:cxnLst/>
            <a:rect r="r" b="b" t="t" l="l"/>
            <a:pathLst>
              <a:path h="7543397" w="7543397">
                <a:moveTo>
                  <a:pt x="0" y="0"/>
                </a:moveTo>
                <a:lnTo>
                  <a:pt x="7543396" y="0"/>
                </a:lnTo>
                <a:lnTo>
                  <a:pt x="7543396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2637327">
            <a:off x="9720602" y="3921955"/>
            <a:ext cx="1512875" cy="451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Observer</a:t>
            </a:r>
          </a:p>
        </p:txBody>
      </p:sp>
      <p:sp>
        <p:nvSpPr>
          <p:cNvPr name="TextBox 23" id="23"/>
          <p:cNvSpPr txBox="true"/>
          <p:nvPr/>
        </p:nvSpPr>
        <p:spPr>
          <a:xfrm rot="-2891758">
            <a:off x="8990791" y="6559936"/>
            <a:ext cx="3022598" cy="82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68"/>
              </a:lnSpc>
              <a:spcBef>
                <a:spcPct val="0"/>
              </a:spcBef>
            </a:pPr>
            <a:r>
              <a:rPr lang="en-US" b="true" sz="21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Suspendre le jugement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259713" y="1928245"/>
            <a:ext cx="3786709" cy="7543397"/>
          </a:xfrm>
          <a:custGeom>
            <a:avLst/>
            <a:gdLst/>
            <a:ahLst/>
            <a:cxnLst/>
            <a:rect r="r" b="b" t="t" l="l"/>
            <a:pathLst>
              <a:path h="7543397" w="3786709">
                <a:moveTo>
                  <a:pt x="0" y="0"/>
                </a:moveTo>
                <a:lnTo>
                  <a:pt x="3786709" y="0"/>
                </a:lnTo>
                <a:lnTo>
                  <a:pt x="3786709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99207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937368" y="4742553"/>
            <a:ext cx="1090735" cy="1719512"/>
          </a:xfrm>
          <a:custGeom>
            <a:avLst/>
            <a:gdLst/>
            <a:ahLst/>
            <a:cxnLst/>
            <a:rect r="r" b="b" t="t" l="l"/>
            <a:pathLst>
              <a:path h="1719512" w="1090735">
                <a:moveTo>
                  <a:pt x="0" y="0"/>
                </a:moveTo>
                <a:lnTo>
                  <a:pt x="1090735" y="0"/>
                </a:lnTo>
                <a:lnTo>
                  <a:pt x="1090735" y="1719512"/>
                </a:lnTo>
                <a:lnTo>
                  <a:pt x="0" y="171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90" t="-163668" r="-346097" b="-175025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053767" y="5076189"/>
            <a:ext cx="1116399" cy="1591190"/>
          </a:xfrm>
          <a:custGeom>
            <a:avLst/>
            <a:gdLst/>
            <a:ahLst/>
            <a:cxnLst/>
            <a:rect r="r" b="b" t="t" l="l"/>
            <a:pathLst>
              <a:path h="1591190" w="1116399">
                <a:moveTo>
                  <a:pt x="0" y="0"/>
                </a:moveTo>
                <a:lnTo>
                  <a:pt x="1116400" y="0"/>
                </a:lnTo>
                <a:lnTo>
                  <a:pt x="1116400" y="1591190"/>
                </a:lnTo>
                <a:lnTo>
                  <a:pt x="0" y="1591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40143" t="-197835" r="-235546" b="-176236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2700000">
            <a:off x="6615369" y="6983621"/>
            <a:ext cx="2102495" cy="55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Questionner</a:t>
            </a:r>
          </a:p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6266900" y="1928245"/>
            <a:ext cx="247517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</a:t>
            </a: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ttre en place un canal de rétroaction anonyme.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326838" y="2081187"/>
            <a:ext cx="6314742" cy="3786213"/>
            <a:chOff x="0" y="0"/>
            <a:chExt cx="8419656" cy="5048284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139128" y="4092609"/>
              <a:ext cx="7780955" cy="955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99B246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Adap</a:t>
              </a:r>
              <a:r>
                <a:rPr lang="en-US" b="true" sz="2499">
                  <a:solidFill>
                    <a:srgbClr val="99B246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ter son comportement ou sa communication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0"/>
              <a:ext cx="7363596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Offrir un soutien conc</a:t>
              </a: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ret </a:t>
              </a:r>
            </a:p>
            <a:p>
              <a:pPr algn="r">
                <a:lnSpc>
                  <a:spcPts val="2399"/>
                </a:lnSpc>
              </a:pP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(ex. aider à remplir un formulaire, réexpliquer les consignes sans infantiliser).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39128" y="3326961"/>
              <a:ext cx="8280528" cy="393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19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Intervenir lorsqu’un commentaire déplacé est fait.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1860330"/>
              <a:ext cx="7688117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99"/>
                </a:lnSpc>
              </a:pP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Adapter son humour ou ses références culturelles pour éviter l’exclusion.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2700000">
            <a:off x="5536086" y="6753908"/>
            <a:ext cx="2236111" cy="2551089"/>
            <a:chOff x="0" y="0"/>
            <a:chExt cx="711652" cy="81181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59">
                <a:alpha val="15686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-2700000">
            <a:off x="10276632" y="6834761"/>
            <a:ext cx="2236111" cy="2551089"/>
            <a:chOff x="0" y="0"/>
            <a:chExt cx="711652" cy="81181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033">
                <a:alpha val="15686"/>
              </a:srgbClr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-8273120">
            <a:off x="10235678" y="2016318"/>
            <a:ext cx="2236111" cy="2551089"/>
            <a:chOff x="0" y="0"/>
            <a:chExt cx="711652" cy="81181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835">
                <a:alpha val="15686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8295267">
            <a:off x="5694288" y="2058853"/>
            <a:ext cx="2236111" cy="2551089"/>
            <a:chOff x="0" y="0"/>
            <a:chExt cx="711652" cy="81181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246">
                <a:alpha val="31765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-3227906">
            <a:off x="6689592" y="4102029"/>
            <a:ext cx="1279922" cy="47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6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Ajuster</a:t>
            </a:r>
          </a:p>
          <a:p>
            <a:pPr algn="l" marL="0" indent="0" lvl="0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689260" y="632460"/>
            <a:ext cx="6604390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La boussole interculturelle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259713" y="1928245"/>
            <a:ext cx="7543397" cy="7543397"/>
          </a:xfrm>
          <a:custGeom>
            <a:avLst/>
            <a:gdLst/>
            <a:ahLst/>
            <a:cxnLst/>
            <a:rect r="r" b="b" t="t" l="l"/>
            <a:pathLst>
              <a:path h="7543397" w="7543397">
                <a:moveTo>
                  <a:pt x="0" y="0"/>
                </a:moveTo>
                <a:lnTo>
                  <a:pt x="7543396" y="0"/>
                </a:lnTo>
                <a:lnTo>
                  <a:pt x="7543396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2637327">
            <a:off x="9720602" y="3921955"/>
            <a:ext cx="1512875" cy="451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Observer</a:t>
            </a:r>
          </a:p>
        </p:txBody>
      </p:sp>
      <p:sp>
        <p:nvSpPr>
          <p:cNvPr name="TextBox 14" id="14"/>
          <p:cNvSpPr txBox="true"/>
          <p:nvPr/>
        </p:nvSpPr>
        <p:spPr>
          <a:xfrm rot="-2891758">
            <a:off x="8990791" y="6559936"/>
            <a:ext cx="3022598" cy="82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68"/>
              </a:lnSpc>
              <a:spcBef>
                <a:spcPct val="0"/>
              </a:spcBef>
            </a:pPr>
            <a:r>
              <a:rPr lang="en-US" b="true" sz="21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Suspendre le jugement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5259713" y="1928245"/>
            <a:ext cx="3786709" cy="7543397"/>
          </a:xfrm>
          <a:custGeom>
            <a:avLst/>
            <a:gdLst/>
            <a:ahLst/>
            <a:cxnLst/>
            <a:rect r="r" b="b" t="t" l="l"/>
            <a:pathLst>
              <a:path h="7543397" w="3786709">
                <a:moveTo>
                  <a:pt x="0" y="0"/>
                </a:moveTo>
                <a:lnTo>
                  <a:pt x="3786709" y="0"/>
                </a:lnTo>
                <a:lnTo>
                  <a:pt x="3786709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99207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937368" y="4742553"/>
            <a:ext cx="1090735" cy="1719512"/>
          </a:xfrm>
          <a:custGeom>
            <a:avLst/>
            <a:gdLst/>
            <a:ahLst/>
            <a:cxnLst/>
            <a:rect r="r" b="b" t="t" l="l"/>
            <a:pathLst>
              <a:path h="1719512" w="1090735">
                <a:moveTo>
                  <a:pt x="0" y="0"/>
                </a:moveTo>
                <a:lnTo>
                  <a:pt x="1090735" y="0"/>
                </a:lnTo>
                <a:lnTo>
                  <a:pt x="1090735" y="1719512"/>
                </a:lnTo>
                <a:lnTo>
                  <a:pt x="0" y="171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90" t="-163668" r="-346097" b="-175025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053767" y="5076189"/>
            <a:ext cx="1116399" cy="1591190"/>
          </a:xfrm>
          <a:custGeom>
            <a:avLst/>
            <a:gdLst/>
            <a:ahLst/>
            <a:cxnLst/>
            <a:rect r="r" b="b" t="t" l="l"/>
            <a:pathLst>
              <a:path h="1591190" w="1116399">
                <a:moveTo>
                  <a:pt x="0" y="0"/>
                </a:moveTo>
                <a:lnTo>
                  <a:pt x="1116400" y="0"/>
                </a:lnTo>
                <a:lnTo>
                  <a:pt x="1116400" y="1591190"/>
                </a:lnTo>
                <a:lnTo>
                  <a:pt x="0" y="1591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40143" t="-197835" r="-235546" b="-176236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2700000">
            <a:off x="6615369" y="6983621"/>
            <a:ext cx="2102495" cy="55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Questionner</a:t>
            </a:r>
          </a:p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</a:p>
        </p:txBody>
      </p:sp>
      <p:grpSp>
        <p:nvGrpSpPr>
          <p:cNvPr name="Group 19" id="19"/>
          <p:cNvGrpSpPr/>
          <p:nvPr/>
        </p:nvGrpSpPr>
        <p:grpSpPr>
          <a:xfrm rot="2700000">
            <a:off x="5536086" y="6753908"/>
            <a:ext cx="2236111" cy="2551089"/>
            <a:chOff x="0" y="0"/>
            <a:chExt cx="711652" cy="81181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59">
                <a:alpha val="15686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2700000">
            <a:off x="10276632" y="6834761"/>
            <a:ext cx="2236111" cy="2551089"/>
            <a:chOff x="0" y="0"/>
            <a:chExt cx="711652" cy="81181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033">
                <a:alpha val="15686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8273120">
            <a:off x="10235678" y="2016318"/>
            <a:ext cx="2236111" cy="2551089"/>
            <a:chOff x="0" y="0"/>
            <a:chExt cx="711652" cy="81181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835">
                <a:alpha val="15686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8295267">
            <a:off x="5694288" y="2058853"/>
            <a:ext cx="2236111" cy="2551089"/>
            <a:chOff x="0" y="0"/>
            <a:chExt cx="711652" cy="81181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246">
                <a:alpha val="31765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656595" y="4552950"/>
            <a:ext cx="5122001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Repérer si quelqu’un semble perdu avec les documents.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053767" y="1605397"/>
            <a:ext cx="6822389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9"/>
              </a:lnSpc>
              <a:spcBef>
                <a:spcPct val="0"/>
              </a:spcBef>
            </a:pPr>
            <a:r>
              <a:rPr lang="en-US" b="true" sz="2499">
                <a:solidFill>
                  <a:srgbClr val="D148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</a:t>
            </a:r>
            <a:r>
              <a:rPr lang="en-US" b="true" sz="2499">
                <a:solidFill>
                  <a:srgbClr val="D148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oter ce qui se passe sans interprétation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376900" y="2228053"/>
            <a:ext cx="3499257" cy="377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Observer les réactions.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123556" y="3291863"/>
            <a:ext cx="5057117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Êt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 attentif aux signaux non-verbaux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123556" y="3599710"/>
            <a:ext cx="3531448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(silence, retrait, hésitation).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1752554" y="5635968"/>
            <a:ext cx="6260093" cy="2740485"/>
            <a:chOff x="0" y="0"/>
            <a:chExt cx="8346790" cy="3653980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1438673" y="9525"/>
              <a:ext cx="6908118" cy="485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DD803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Mettre de côté nos suppositions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784665"/>
              <a:ext cx="7342329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Éviter de</a:t>
              </a: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juger un comportement comme "manque d’intérêt" ou "impolitesse" sans vérifier.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519402" y="2472880"/>
              <a:ext cx="7252585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Se rappele</a:t>
              </a: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 que les codes de ponctualité, d’humour ou d’autonomie varient selon les cultures.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279600" y="5955419"/>
            <a:ext cx="611629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Demande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 directement mais avec bienveillance : «Est-ce clair pour toi ?» ou «Comment ça se passe pour toi ici ?»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06655" y="9513592"/>
            <a:ext cx="6704959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49"/>
              </a:lnSpc>
              <a:spcBef>
                <a:spcPct val="0"/>
              </a:spcBef>
            </a:pPr>
            <a:r>
              <a:rPr lang="en-US" b="true" sz="2499">
                <a:solidFill>
                  <a:srgbClr val="FFBD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 demander pourquoi l’autre agit ainsi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-177196" y="8963025"/>
            <a:ext cx="9022668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S’info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rmer sur la culture d’origine et le parcours de la personne.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79600" y="7599027"/>
            <a:ext cx="571446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Vérifi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 si certaines règles ou habitudes sont nouvelles ou surprenantes pour elle.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26838" y="4997378"/>
            <a:ext cx="5835716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9"/>
              </a:lnSpc>
              <a:spcBef>
                <a:spcPct val="0"/>
              </a:spcBef>
            </a:pPr>
            <a:r>
              <a:rPr lang="en-US" b="true" sz="2499">
                <a:solidFill>
                  <a:srgbClr val="99B2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Adap</a:t>
            </a:r>
            <a:r>
              <a:rPr lang="en-US" b="true" sz="2499">
                <a:solidFill>
                  <a:srgbClr val="99B2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 son comportement ou sa communication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26838" y="1928245"/>
            <a:ext cx="5522697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Offrir un soutien conc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ret </a:t>
            </a:r>
          </a:p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(ex. aider à remplir un formulaire, réexpliquer les consignes sans infantiliser).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26838" y="4358663"/>
            <a:ext cx="6210396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Intervenir lorsqu’un commentaire déplacé est fait.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26838" y="3291863"/>
            <a:ext cx="5766088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Adapter son humour ou ses références culturelles pour éviter l’exclusion.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66900" y="1928245"/>
            <a:ext cx="247517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</a:t>
            </a: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ttre en place un canal de rétroaction anonyme.</a:t>
            </a:r>
          </a:p>
        </p:txBody>
      </p:sp>
      <p:sp>
        <p:nvSpPr>
          <p:cNvPr name="TextBox 49" id="49"/>
          <p:cNvSpPr txBox="true"/>
          <p:nvPr/>
        </p:nvSpPr>
        <p:spPr>
          <a:xfrm rot="-3227906">
            <a:off x="6689592" y="4102029"/>
            <a:ext cx="1279922" cy="47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6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Ajuster</a:t>
            </a:r>
          </a:p>
          <a:p>
            <a:pPr algn="l" marL="0" indent="0" lvl="0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6875701" y="3745275"/>
            <a:ext cx="4622671" cy="4622671"/>
          </a:xfrm>
          <a:custGeom>
            <a:avLst/>
            <a:gdLst/>
            <a:ahLst/>
            <a:cxnLst/>
            <a:rect r="r" b="b" t="t" l="l"/>
            <a:pathLst>
              <a:path h="4622671" w="4622671">
                <a:moveTo>
                  <a:pt x="0" y="0"/>
                </a:moveTo>
                <a:lnTo>
                  <a:pt x="4622671" y="0"/>
                </a:lnTo>
                <a:lnTo>
                  <a:pt x="4622671" y="4622671"/>
                </a:lnTo>
                <a:lnTo>
                  <a:pt x="0" y="462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1738378"/>
            <a:ext cx="1104648" cy="1133501"/>
          </a:xfrm>
          <a:custGeom>
            <a:avLst/>
            <a:gdLst/>
            <a:ahLst/>
            <a:cxnLst/>
            <a:rect r="r" b="b" t="t" l="l"/>
            <a:pathLst>
              <a:path h="1133501" w="1104648">
                <a:moveTo>
                  <a:pt x="0" y="0"/>
                </a:moveTo>
                <a:lnTo>
                  <a:pt x="1104648" y="0"/>
                </a:lnTo>
                <a:lnTo>
                  <a:pt x="1104648" y="1133500"/>
                </a:lnTo>
                <a:lnTo>
                  <a:pt x="0" y="113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405313" y="1848690"/>
            <a:ext cx="13563447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Outils pratiques : Plan d’action personnel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5460450" y="1028700"/>
            <a:ext cx="1798850" cy="2285783"/>
            <a:chOff x="0" y="0"/>
            <a:chExt cx="2398466" cy="3047711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2398466" cy="928730"/>
              <a:chOff x="0" y="0"/>
              <a:chExt cx="473771" cy="183453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473771" cy="183453"/>
              </a:xfrm>
              <a:custGeom>
                <a:avLst/>
                <a:gdLst/>
                <a:ahLst/>
                <a:cxnLst/>
                <a:rect r="r" b="b" t="t" l="l"/>
                <a:pathLst>
                  <a:path h="183453" w="473771">
                    <a:moveTo>
                      <a:pt x="0" y="0"/>
                    </a:moveTo>
                    <a:lnTo>
                      <a:pt x="473771" y="0"/>
                    </a:lnTo>
                    <a:lnTo>
                      <a:pt x="473771" y="183453"/>
                    </a:lnTo>
                    <a:lnTo>
                      <a:pt x="0" y="183453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114300"/>
                <a:ext cx="473771" cy="2977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417396" y="1484036"/>
              <a:ext cx="1563674" cy="1563674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88900" y="-25400"/>
                <a:ext cx="635000" cy="749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-5400000">
            <a:off x="984996" y="8239151"/>
            <a:ext cx="1104648" cy="1104648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88900" y="-25400"/>
              <a:ext cx="6350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8100000">
            <a:off x="2617594" y="8402111"/>
            <a:ext cx="783481" cy="778727"/>
            <a:chOff x="0" y="0"/>
            <a:chExt cx="206349" cy="20509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06349" cy="205097"/>
            </a:xfrm>
            <a:custGeom>
              <a:avLst/>
              <a:gdLst/>
              <a:ahLst/>
              <a:cxnLst/>
              <a:rect r="r" b="b" t="t" l="l"/>
              <a:pathLst>
                <a:path h="205097" w="206349">
                  <a:moveTo>
                    <a:pt x="0" y="0"/>
                  </a:moveTo>
                  <a:lnTo>
                    <a:pt x="206349" y="0"/>
                  </a:lnTo>
                  <a:lnTo>
                    <a:pt x="206349" y="205097"/>
                  </a:lnTo>
                  <a:lnTo>
                    <a:pt x="0" y="205097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14300"/>
              <a:ext cx="206349" cy="319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38100" y="1164056"/>
            <a:ext cx="4671609" cy="1922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49"/>
              </a:lnSpc>
            </a:pPr>
            <a:r>
              <a:rPr lang="en-US" sz="11008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Merci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358307" y="1917068"/>
            <a:ext cx="6885464" cy="7341232"/>
          </a:xfrm>
          <a:custGeom>
            <a:avLst/>
            <a:gdLst/>
            <a:ahLst/>
            <a:cxnLst/>
            <a:rect r="r" b="b" t="t" l="l"/>
            <a:pathLst>
              <a:path h="7341232" w="6885464">
                <a:moveTo>
                  <a:pt x="0" y="0"/>
                </a:moveTo>
                <a:lnTo>
                  <a:pt x="6885464" y="0"/>
                </a:lnTo>
                <a:lnTo>
                  <a:pt x="6885464" y="7341232"/>
                </a:lnTo>
                <a:lnTo>
                  <a:pt x="0" y="734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575019" cy="383006"/>
            <a:chOff x="0" y="0"/>
            <a:chExt cx="2100026" cy="510675"/>
          </a:xfrm>
        </p:grpSpPr>
        <p:grpSp>
          <p:nvGrpSpPr>
            <p:cNvPr name="Group 5" id="5"/>
            <p:cNvGrpSpPr/>
            <p:nvPr/>
          </p:nvGrpSpPr>
          <p:grpSpPr>
            <a:xfrm rot="5400000">
              <a:off x="0" y="0"/>
              <a:ext cx="510675" cy="510675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5400000">
              <a:off x="795869" y="0"/>
              <a:ext cx="510675" cy="510675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5400000">
              <a:off x="1589350" y="0"/>
              <a:ext cx="510675" cy="510675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5400000">
            <a:off x="15684281" y="8875294"/>
            <a:ext cx="383006" cy="38300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75945" lIns="75945" bIns="75945" rIns="75945"/>
            <a:lstStyle/>
            <a:p>
              <a:pPr algn="l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6281183" y="8875294"/>
            <a:ext cx="383006" cy="38300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75945" lIns="75945" bIns="75945" rIns="75945"/>
            <a:lstStyle/>
            <a:p>
              <a:pPr algn="l">
                <a:lnSpc>
                  <a:spcPts val="317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5400000">
            <a:off x="16876294" y="8875294"/>
            <a:ext cx="383006" cy="383006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75945" lIns="75945" bIns="75945" rIns="75945"/>
            <a:lstStyle/>
            <a:p>
              <a:pPr algn="l">
                <a:lnSpc>
                  <a:spcPts val="317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8100000">
            <a:off x="3161146" y="7906986"/>
            <a:ext cx="1193874" cy="1188813"/>
            <a:chOff x="0" y="0"/>
            <a:chExt cx="314436" cy="31310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14436" cy="313103"/>
            </a:xfrm>
            <a:custGeom>
              <a:avLst/>
              <a:gdLst/>
              <a:ahLst/>
              <a:cxnLst/>
              <a:rect r="r" b="b" t="t" l="l"/>
              <a:pathLst>
                <a:path h="313103" w="314436">
                  <a:moveTo>
                    <a:pt x="0" y="0"/>
                  </a:moveTo>
                  <a:lnTo>
                    <a:pt x="314436" y="0"/>
                  </a:lnTo>
                  <a:lnTo>
                    <a:pt x="314436" y="313103"/>
                  </a:lnTo>
                  <a:lnTo>
                    <a:pt x="0" y="313103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14300"/>
              <a:ext cx="314436" cy="4274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5400000">
            <a:off x="1028700" y="7754278"/>
            <a:ext cx="1494227" cy="1494227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8033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88900" y="-25400"/>
              <a:ext cx="6350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5602093" y="8068460"/>
            <a:ext cx="1657207" cy="636667"/>
          </a:xfrm>
          <a:custGeom>
            <a:avLst/>
            <a:gdLst/>
            <a:ahLst/>
            <a:cxnLst/>
            <a:rect r="r" b="b" t="t" l="l"/>
            <a:pathLst>
              <a:path h="636667" w="1657207">
                <a:moveTo>
                  <a:pt x="0" y="0"/>
                </a:moveTo>
                <a:lnTo>
                  <a:pt x="1657207" y="0"/>
                </a:lnTo>
                <a:lnTo>
                  <a:pt x="1657207" y="636667"/>
                </a:lnTo>
                <a:lnTo>
                  <a:pt x="0" y="63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89681" y="2921508"/>
            <a:ext cx="4199940" cy="1498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Liens avec les autres modules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00417" y="517179"/>
            <a:ext cx="8164085" cy="1023041"/>
            <a:chOff x="0" y="0"/>
            <a:chExt cx="10885447" cy="1364055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1028167" y="209531"/>
              <a:ext cx="1364055" cy="944993"/>
              <a:chOff x="0" y="0"/>
              <a:chExt cx="678321" cy="4699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8321" cy="469928"/>
              </a:xfrm>
              <a:custGeom>
                <a:avLst/>
                <a:gdLst/>
                <a:ahLst/>
                <a:cxnLst/>
                <a:rect r="r" b="b" t="t" l="l"/>
                <a:pathLst>
                  <a:path h="469928" w="678321">
                    <a:moveTo>
                      <a:pt x="339160" y="0"/>
                    </a:moveTo>
                    <a:lnTo>
                      <a:pt x="678321" y="469928"/>
                    </a:lnTo>
                    <a:lnTo>
                      <a:pt x="0" y="469928"/>
                    </a:lnTo>
                    <a:lnTo>
                      <a:pt x="339160" y="0"/>
                    </a:ln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05988" y="103881"/>
                <a:ext cx="466346" cy="3324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1121028" cy="1364055"/>
              <a:chOff x="0" y="0"/>
              <a:chExt cx="282794" cy="3441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82794" cy="344100"/>
              </a:xfrm>
              <a:custGeom>
                <a:avLst/>
                <a:gdLst/>
                <a:ahLst/>
                <a:cxnLst/>
                <a:rect r="r" b="b" t="t" l="l"/>
                <a:pathLst>
                  <a:path h="344100" w="282794">
                    <a:moveTo>
                      <a:pt x="0" y="0"/>
                    </a:moveTo>
                    <a:lnTo>
                      <a:pt x="282794" y="0"/>
                    </a:lnTo>
                    <a:lnTo>
                      <a:pt x="282794" y="344100"/>
                    </a:lnTo>
                    <a:lnTo>
                      <a:pt x="0" y="34410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14300"/>
                <a:ext cx="282794" cy="4584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2385124" y="185458"/>
              <a:ext cx="8500323" cy="897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59"/>
                </a:lnSpc>
              </a:pPr>
              <a:r>
                <a:rPr lang="en-US" sz="39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Contenu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1749804" y="3228964"/>
            <a:ext cx="4762430" cy="774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Les biais inconscients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96799" y="6360750"/>
            <a:ext cx="4954328" cy="774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Nos lunettes culturelles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47643" y="6360750"/>
            <a:ext cx="4564591" cy="774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4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La boussole culturelle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6379200" y="3730360"/>
            <a:ext cx="5370604" cy="2826280"/>
          </a:xfrm>
          <a:custGeom>
            <a:avLst/>
            <a:gdLst/>
            <a:ahLst/>
            <a:cxnLst/>
            <a:rect r="r" b="b" t="t" l="l"/>
            <a:pathLst>
              <a:path h="2826280" w="5370604">
                <a:moveTo>
                  <a:pt x="0" y="0"/>
                </a:moveTo>
                <a:lnTo>
                  <a:pt x="5370604" y="0"/>
                </a:lnTo>
                <a:lnTo>
                  <a:pt x="5370604" y="2826280"/>
                </a:lnTo>
                <a:lnTo>
                  <a:pt x="0" y="2826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028700" y="1805021"/>
            <a:ext cx="1206895" cy="1000215"/>
          </a:xfrm>
          <a:custGeom>
            <a:avLst/>
            <a:gdLst/>
            <a:ahLst/>
            <a:cxnLst/>
            <a:rect r="r" b="b" t="t" l="l"/>
            <a:pathLst>
              <a:path h="1000215" w="1206895">
                <a:moveTo>
                  <a:pt x="0" y="0"/>
                </a:moveTo>
                <a:lnTo>
                  <a:pt x="1206895" y="0"/>
                </a:lnTo>
                <a:lnTo>
                  <a:pt x="1206895" y="1000214"/>
                </a:lnTo>
                <a:lnTo>
                  <a:pt x="0" y="1000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420839" y="4242312"/>
            <a:ext cx="4917178" cy="3027832"/>
            <a:chOff x="0" y="0"/>
            <a:chExt cx="6556237" cy="4037109"/>
          </a:xfrm>
        </p:grpSpPr>
        <p:sp>
          <p:nvSpPr>
            <p:cNvPr name="Freeform 24" id="24"/>
            <p:cNvSpPr/>
            <p:nvPr/>
          </p:nvSpPr>
          <p:spPr>
            <a:xfrm flipH="true" flipV="false" rot="-10800000">
              <a:off x="613802" y="0"/>
              <a:ext cx="4297908" cy="2277891"/>
            </a:xfrm>
            <a:custGeom>
              <a:avLst/>
              <a:gdLst/>
              <a:ahLst/>
              <a:cxnLst/>
              <a:rect r="r" b="b" t="t" l="l"/>
              <a:pathLst>
                <a:path h="2277891" w="4297908">
                  <a:moveTo>
                    <a:pt x="4297908" y="0"/>
                  </a:moveTo>
                  <a:lnTo>
                    <a:pt x="0" y="0"/>
                  </a:lnTo>
                  <a:lnTo>
                    <a:pt x="0" y="2277891"/>
                  </a:lnTo>
                  <a:lnTo>
                    <a:pt x="4297908" y="2277891"/>
                  </a:lnTo>
                  <a:lnTo>
                    <a:pt x="429790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2644850"/>
              <a:ext cx="6556237" cy="13922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07"/>
                </a:lnSpc>
              </a:pPr>
              <a:r>
                <a:rPr lang="en-US" b="true" sz="3399" spc="33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Comprendre les phases</a:t>
              </a:r>
            </a:p>
            <a:p>
              <a:pPr algn="ctr">
                <a:lnSpc>
                  <a:spcPts val="3807"/>
                </a:lnSpc>
              </a:pPr>
              <a:r>
                <a:rPr lang="en-US" b="true" sz="3399" spc="33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du processus migratoire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2405313" y="1848690"/>
            <a:ext cx="13563447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Accueil et rappel des modules précédents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144000" y="6196486"/>
            <a:ext cx="4970827" cy="107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Introspection et prise de conscience culturelle</a:t>
            </a:r>
          </a:p>
        </p:txBody>
      </p:sp>
      <p:sp>
        <p:nvSpPr>
          <p:cNvPr name="Freeform 28" id="28"/>
          <p:cNvSpPr/>
          <p:nvPr/>
        </p:nvSpPr>
        <p:spPr>
          <a:xfrm flipH="true" flipV="false" rot="0">
            <a:off x="10562600" y="4250043"/>
            <a:ext cx="2133628" cy="1786913"/>
          </a:xfrm>
          <a:custGeom>
            <a:avLst/>
            <a:gdLst/>
            <a:ahLst/>
            <a:cxnLst/>
            <a:rect r="r" b="b" t="t" l="l"/>
            <a:pathLst>
              <a:path h="1786913" w="2133628">
                <a:moveTo>
                  <a:pt x="2133627" y="0"/>
                </a:moveTo>
                <a:lnTo>
                  <a:pt x="0" y="0"/>
                </a:lnTo>
                <a:lnTo>
                  <a:pt x="0" y="1786914"/>
                </a:lnTo>
                <a:lnTo>
                  <a:pt x="2133627" y="1786914"/>
                </a:lnTo>
                <a:lnTo>
                  <a:pt x="2133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9312" y="1859914"/>
            <a:ext cx="16715731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Activité Mes lunettes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13" id="13"/>
          <p:cNvSpPr/>
          <p:nvPr/>
        </p:nvSpPr>
        <p:spPr>
          <a:xfrm flipH="false" flipV="false" rot="0">
            <a:off x="1028700" y="1955164"/>
            <a:ext cx="1256784" cy="570432"/>
          </a:xfrm>
          <a:custGeom>
            <a:avLst/>
            <a:gdLst/>
            <a:ahLst/>
            <a:cxnLst/>
            <a:rect r="r" b="b" t="t" l="l"/>
            <a:pathLst>
              <a:path h="570432" w="1256784">
                <a:moveTo>
                  <a:pt x="0" y="0"/>
                </a:moveTo>
                <a:lnTo>
                  <a:pt x="1256784" y="0"/>
                </a:lnTo>
                <a:lnTo>
                  <a:pt x="1256784" y="570432"/>
                </a:lnTo>
                <a:lnTo>
                  <a:pt x="0" y="570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519312" y="3700028"/>
            <a:ext cx="4970827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Travail en sous-groupes</a:t>
            </a:r>
          </a:p>
        </p:txBody>
      </p:sp>
      <p:grpSp>
        <p:nvGrpSpPr>
          <p:cNvPr name="Group 15" id="15"/>
          <p:cNvGrpSpPr/>
          <p:nvPr/>
        </p:nvGrpSpPr>
        <p:grpSpPr>
          <a:xfrm rot="5400000">
            <a:off x="7866684" y="3610302"/>
            <a:ext cx="1217605" cy="843535"/>
            <a:chOff x="0" y="0"/>
            <a:chExt cx="678321" cy="46992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460834" y="3700028"/>
            <a:ext cx="3841957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Retour en plénière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146982" y="5311055"/>
            <a:ext cx="3813474" cy="3818247"/>
          </a:xfrm>
          <a:custGeom>
            <a:avLst/>
            <a:gdLst/>
            <a:ahLst/>
            <a:cxnLst/>
            <a:rect r="r" b="b" t="t" l="l"/>
            <a:pathLst>
              <a:path h="3818247" w="3813474">
                <a:moveTo>
                  <a:pt x="0" y="0"/>
                </a:moveTo>
                <a:lnTo>
                  <a:pt x="3813474" y="0"/>
                </a:lnTo>
                <a:lnTo>
                  <a:pt x="3813474" y="3818247"/>
                </a:lnTo>
                <a:lnTo>
                  <a:pt x="0" y="381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21" id="21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9312" y="1859914"/>
            <a:ext cx="9428094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Mini-atelier “Le cerveau rapide”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4" id="1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0">
            <a:off x="14533624" y="1073033"/>
            <a:ext cx="1798850" cy="2285783"/>
            <a:chOff x="0" y="0"/>
            <a:chExt cx="2398466" cy="3047711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2398466" cy="928730"/>
              <a:chOff x="0" y="0"/>
              <a:chExt cx="473771" cy="183453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473771" cy="183453"/>
              </a:xfrm>
              <a:custGeom>
                <a:avLst/>
                <a:gdLst/>
                <a:ahLst/>
                <a:cxnLst/>
                <a:rect r="r" b="b" t="t" l="l"/>
                <a:pathLst>
                  <a:path h="183453" w="473771">
                    <a:moveTo>
                      <a:pt x="0" y="0"/>
                    </a:moveTo>
                    <a:lnTo>
                      <a:pt x="473771" y="0"/>
                    </a:lnTo>
                    <a:lnTo>
                      <a:pt x="473771" y="183453"/>
                    </a:lnTo>
                    <a:lnTo>
                      <a:pt x="0" y="183453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114300"/>
                <a:ext cx="473771" cy="2977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417396" y="1484036"/>
              <a:ext cx="1563674" cy="1563674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88900" y="-25400"/>
                <a:ext cx="635000" cy="749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30" id="30"/>
          <p:cNvSpPr/>
          <p:nvPr/>
        </p:nvSpPr>
        <p:spPr>
          <a:xfrm flipH="true" flipV="false" rot="0">
            <a:off x="965067" y="1769581"/>
            <a:ext cx="1188210" cy="1288985"/>
          </a:xfrm>
          <a:custGeom>
            <a:avLst/>
            <a:gdLst/>
            <a:ahLst/>
            <a:cxnLst/>
            <a:rect r="r" b="b" t="t" l="l"/>
            <a:pathLst>
              <a:path h="1288985" w="1188210">
                <a:moveTo>
                  <a:pt x="1188210" y="0"/>
                </a:moveTo>
                <a:lnTo>
                  <a:pt x="0" y="0"/>
                </a:lnTo>
                <a:lnTo>
                  <a:pt x="0" y="1288985"/>
                </a:lnTo>
                <a:lnTo>
                  <a:pt x="1188210" y="1288985"/>
                </a:lnTo>
                <a:lnTo>
                  <a:pt x="11882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6340595" y="4555617"/>
            <a:ext cx="5606810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b="true" sz="3399" u="sng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  <a:hlinkClick r:id="rId4" tooltip="https://www.youtube.com/watch?v=vJG698U2Mvo"/>
              </a:rPr>
              <a:t>Test d’attention sélective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8207108" y="5370238"/>
            <a:ext cx="1873784" cy="1091479"/>
          </a:xfrm>
          <a:custGeom>
            <a:avLst/>
            <a:gdLst/>
            <a:ahLst/>
            <a:cxnLst/>
            <a:rect r="r" b="b" t="t" l="l"/>
            <a:pathLst>
              <a:path h="1091479" w="1873784">
                <a:moveTo>
                  <a:pt x="0" y="0"/>
                </a:moveTo>
                <a:lnTo>
                  <a:pt x="1873784" y="0"/>
                </a:lnTo>
                <a:lnTo>
                  <a:pt x="1873784" y="1091479"/>
                </a:lnTo>
                <a:lnTo>
                  <a:pt x="0" y="1091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9644" y="1714356"/>
            <a:ext cx="13899753" cy="7818611"/>
          </a:xfrm>
          <a:custGeom>
            <a:avLst/>
            <a:gdLst/>
            <a:ahLst/>
            <a:cxnLst/>
            <a:rect r="r" b="b" t="t" l="l"/>
            <a:pathLst>
              <a:path h="7818611" w="13899753">
                <a:moveTo>
                  <a:pt x="0" y="0"/>
                </a:moveTo>
                <a:lnTo>
                  <a:pt x="13899753" y="0"/>
                </a:lnTo>
                <a:lnTo>
                  <a:pt x="13899753" y="7818611"/>
                </a:lnTo>
                <a:lnTo>
                  <a:pt x="0" y="78186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689260" y="632460"/>
            <a:ext cx="1330013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Retour sur la courbe d’adaptation interculturelle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330013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Outils pratiques : La boussole interculturelle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259713" y="1928245"/>
            <a:ext cx="7543397" cy="7543397"/>
          </a:xfrm>
          <a:custGeom>
            <a:avLst/>
            <a:gdLst/>
            <a:ahLst/>
            <a:cxnLst/>
            <a:rect r="r" b="b" t="t" l="l"/>
            <a:pathLst>
              <a:path h="7543397" w="7543397">
                <a:moveTo>
                  <a:pt x="0" y="0"/>
                </a:moveTo>
                <a:lnTo>
                  <a:pt x="7543396" y="0"/>
                </a:lnTo>
                <a:lnTo>
                  <a:pt x="7543396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2637327">
            <a:off x="9720602" y="3921955"/>
            <a:ext cx="1512875" cy="451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Observer</a:t>
            </a:r>
          </a:p>
        </p:txBody>
      </p:sp>
      <p:sp>
        <p:nvSpPr>
          <p:cNvPr name="TextBox 23" id="23"/>
          <p:cNvSpPr txBox="true"/>
          <p:nvPr/>
        </p:nvSpPr>
        <p:spPr>
          <a:xfrm rot="-2891758">
            <a:off x="8990791" y="6559936"/>
            <a:ext cx="3022598" cy="82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68"/>
              </a:lnSpc>
              <a:spcBef>
                <a:spcPct val="0"/>
              </a:spcBef>
            </a:pPr>
            <a:r>
              <a:rPr lang="en-US" b="true" sz="21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Suspendre le jugement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259713" y="1928245"/>
            <a:ext cx="3786709" cy="7543397"/>
          </a:xfrm>
          <a:custGeom>
            <a:avLst/>
            <a:gdLst/>
            <a:ahLst/>
            <a:cxnLst/>
            <a:rect r="r" b="b" t="t" l="l"/>
            <a:pathLst>
              <a:path h="7543397" w="3786709">
                <a:moveTo>
                  <a:pt x="0" y="0"/>
                </a:moveTo>
                <a:lnTo>
                  <a:pt x="3786709" y="0"/>
                </a:lnTo>
                <a:lnTo>
                  <a:pt x="3786709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99207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937368" y="4742553"/>
            <a:ext cx="1090735" cy="1719512"/>
          </a:xfrm>
          <a:custGeom>
            <a:avLst/>
            <a:gdLst/>
            <a:ahLst/>
            <a:cxnLst/>
            <a:rect r="r" b="b" t="t" l="l"/>
            <a:pathLst>
              <a:path h="1719512" w="1090735">
                <a:moveTo>
                  <a:pt x="0" y="0"/>
                </a:moveTo>
                <a:lnTo>
                  <a:pt x="1090735" y="0"/>
                </a:lnTo>
                <a:lnTo>
                  <a:pt x="1090735" y="1719512"/>
                </a:lnTo>
                <a:lnTo>
                  <a:pt x="0" y="171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90" t="-163668" r="-346097" b="-175025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053767" y="5076189"/>
            <a:ext cx="1116399" cy="1591190"/>
          </a:xfrm>
          <a:custGeom>
            <a:avLst/>
            <a:gdLst/>
            <a:ahLst/>
            <a:cxnLst/>
            <a:rect r="r" b="b" t="t" l="l"/>
            <a:pathLst>
              <a:path h="1591190" w="1116399">
                <a:moveTo>
                  <a:pt x="0" y="0"/>
                </a:moveTo>
                <a:lnTo>
                  <a:pt x="1116400" y="0"/>
                </a:lnTo>
                <a:lnTo>
                  <a:pt x="1116400" y="1591190"/>
                </a:lnTo>
                <a:lnTo>
                  <a:pt x="0" y="1591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40143" t="-197835" r="-235546" b="-176236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2700000">
            <a:off x="6615369" y="6983621"/>
            <a:ext cx="2102495" cy="553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Questionner</a:t>
            </a:r>
          </a:p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-3227906">
            <a:off x="6689592" y="4102029"/>
            <a:ext cx="1279922" cy="47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6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Ajuster</a:t>
            </a:r>
          </a:p>
          <a:p>
            <a:pPr algn="l" marL="0" indent="0" lvl="0">
              <a:lnSpc>
                <a:spcPts val="3359"/>
              </a:lnSpc>
            </a:pPr>
          </a:p>
        </p:txBody>
      </p:sp>
      <p:grpSp>
        <p:nvGrpSpPr>
          <p:cNvPr name="Group 29" id="29"/>
          <p:cNvGrpSpPr/>
          <p:nvPr/>
        </p:nvGrpSpPr>
        <p:grpSpPr>
          <a:xfrm rot="2700000">
            <a:off x="5536086" y="6753908"/>
            <a:ext cx="2236111" cy="2551089"/>
            <a:chOff x="0" y="0"/>
            <a:chExt cx="711652" cy="81181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59">
                <a:alpha val="15686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-2700000">
            <a:off x="10276632" y="6834761"/>
            <a:ext cx="2236111" cy="2551089"/>
            <a:chOff x="0" y="0"/>
            <a:chExt cx="711652" cy="81181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033">
                <a:alpha val="15686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8273120">
            <a:off x="10235678" y="2016318"/>
            <a:ext cx="2236111" cy="2551089"/>
            <a:chOff x="0" y="0"/>
            <a:chExt cx="711652" cy="81181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835">
                <a:alpha val="15686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8295267">
            <a:off x="5694288" y="2058853"/>
            <a:ext cx="2236111" cy="2551089"/>
            <a:chOff x="0" y="0"/>
            <a:chExt cx="711652" cy="81181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246">
                <a:alpha val="31765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330013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La boussole interculturelle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259713" y="1928245"/>
            <a:ext cx="7543397" cy="7543397"/>
          </a:xfrm>
          <a:custGeom>
            <a:avLst/>
            <a:gdLst/>
            <a:ahLst/>
            <a:cxnLst/>
            <a:rect r="r" b="b" t="t" l="l"/>
            <a:pathLst>
              <a:path h="7543397" w="7543397">
                <a:moveTo>
                  <a:pt x="0" y="0"/>
                </a:moveTo>
                <a:lnTo>
                  <a:pt x="7543396" y="0"/>
                </a:lnTo>
                <a:lnTo>
                  <a:pt x="7543396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1656595" y="4552950"/>
            <a:ext cx="5122001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Repérer si quelqu’un semble perdu avec les documents.</a:t>
            </a:r>
          </a:p>
        </p:txBody>
      </p:sp>
      <p:sp>
        <p:nvSpPr>
          <p:cNvPr name="TextBox 23" id="23"/>
          <p:cNvSpPr txBox="true"/>
          <p:nvPr/>
        </p:nvSpPr>
        <p:spPr>
          <a:xfrm rot="2637327">
            <a:off x="9720602" y="3921955"/>
            <a:ext cx="1512875" cy="451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Observer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053767" y="1605397"/>
            <a:ext cx="6822389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9"/>
              </a:lnSpc>
              <a:spcBef>
                <a:spcPct val="0"/>
              </a:spcBef>
            </a:pPr>
            <a:r>
              <a:rPr lang="en-US" b="true" sz="2499">
                <a:solidFill>
                  <a:srgbClr val="D148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</a:t>
            </a:r>
            <a:r>
              <a:rPr lang="en-US" b="true" sz="2499">
                <a:solidFill>
                  <a:srgbClr val="D148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oter ce qui se passe sans interprétation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376900" y="2228053"/>
            <a:ext cx="3499257" cy="377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Observer les réactions.</a:t>
            </a:r>
          </a:p>
        </p:txBody>
      </p:sp>
      <p:sp>
        <p:nvSpPr>
          <p:cNvPr name="TextBox 26" id="26"/>
          <p:cNvSpPr txBox="true"/>
          <p:nvPr/>
        </p:nvSpPr>
        <p:spPr>
          <a:xfrm rot="-2891758">
            <a:off x="8990791" y="6559936"/>
            <a:ext cx="3022598" cy="82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68"/>
              </a:lnSpc>
              <a:spcBef>
                <a:spcPct val="0"/>
              </a:spcBef>
            </a:pPr>
            <a:r>
              <a:rPr lang="en-US" b="true" sz="21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Suspendre le jugement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123556" y="3291863"/>
            <a:ext cx="5057117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Êt</a:t>
            </a: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 attentif aux signaux non-verbaux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23556" y="3599710"/>
            <a:ext cx="3531448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spc="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(silence, retrait, hésitation).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5259713" y="1928245"/>
            <a:ext cx="3786709" cy="7543397"/>
          </a:xfrm>
          <a:custGeom>
            <a:avLst/>
            <a:gdLst/>
            <a:ahLst/>
            <a:cxnLst/>
            <a:rect r="r" b="b" t="t" l="l"/>
            <a:pathLst>
              <a:path h="7543397" w="3786709">
                <a:moveTo>
                  <a:pt x="0" y="0"/>
                </a:moveTo>
                <a:lnTo>
                  <a:pt x="3786709" y="0"/>
                </a:lnTo>
                <a:lnTo>
                  <a:pt x="3786709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99207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7937368" y="4742553"/>
            <a:ext cx="1090735" cy="1719512"/>
          </a:xfrm>
          <a:custGeom>
            <a:avLst/>
            <a:gdLst/>
            <a:ahLst/>
            <a:cxnLst/>
            <a:rect r="r" b="b" t="t" l="l"/>
            <a:pathLst>
              <a:path h="1719512" w="1090735">
                <a:moveTo>
                  <a:pt x="0" y="0"/>
                </a:moveTo>
                <a:lnTo>
                  <a:pt x="1090735" y="0"/>
                </a:lnTo>
                <a:lnTo>
                  <a:pt x="1090735" y="1719512"/>
                </a:lnTo>
                <a:lnTo>
                  <a:pt x="0" y="171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90" t="-163668" r="-346097" b="-175025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053767" y="5076189"/>
            <a:ext cx="1116399" cy="1591190"/>
          </a:xfrm>
          <a:custGeom>
            <a:avLst/>
            <a:gdLst/>
            <a:ahLst/>
            <a:cxnLst/>
            <a:rect r="r" b="b" t="t" l="l"/>
            <a:pathLst>
              <a:path h="1591190" w="1116399">
                <a:moveTo>
                  <a:pt x="0" y="0"/>
                </a:moveTo>
                <a:lnTo>
                  <a:pt x="1116400" y="0"/>
                </a:lnTo>
                <a:lnTo>
                  <a:pt x="1116400" y="1591190"/>
                </a:lnTo>
                <a:lnTo>
                  <a:pt x="0" y="1591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40143" t="-197835" r="-235546" b="-176236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2700000">
            <a:off x="6620988" y="6985910"/>
            <a:ext cx="2089361" cy="55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5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Questionner</a:t>
            </a:r>
          </a:p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</a:p>
        </p:txBody>
      </p:sp>
      <p:grpSp>
        <p:nvGrpSpPr>
          <p:cNvPr name="Group 33" id="33"/>
          <p:cNvGrpSpPr/>
          <p:nvPr/>
        </p:nvGrpSpPr>
        <p:grpSpPr>
          <a:xfrm rot="2700000">
            <a:off x="5536086" y="6753908"/>
            <a:ext cx="2236111" cy="2551089"/>
            <a:chOff x="0" y="0"/>
            <a:chExt cx="711652" cy="81181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59">
                <a:alpha val="15686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-2700000">
            <a:off x="10276632" y="6834761"/>
            <a:ext cx="2236111" cy="2551089"/>
            <a:chOff x="0" y="0"/>
            <a:chExt cx="711652" cy="81181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033">
                <a:alpha val="15686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-8273120">
            <a:off x="10235678" y="2016318"/>
            <a:ext cx="2236111" cy="2551089"/>
            <a:chOff x="0" y="0"/>
            <a:chExt cx="711652" cy="81181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835">
                <a:alpha val="15686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8295267">
            <a:off x="5694288" y="2058853"/>
            <a:ext cx="2236111" cy="2551089"/>
            <a:chOff x="0" y="0"/>
            <a:chExt cx="711652" cy="81181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246">
                <a:alpha val="31765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-3227906">
            <a:off x="6689592" y="4102029"/>
            <a:ext cx="1279922" cy="47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6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Ajuster</a:t>
            </a:r>
          </a:p>
          <a:p>
            <a:pPr algn="l" marL="0" indent="0" lvl="0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330013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La boussole interculturelle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259713" y="1928245"/>
            <a:ext cx="7543397" cy="7543397"/>
          </a:xfrm>
          <a:custGeom>
            <a:avLst/>
            <a:gdLst/>
            <a:ahLst/>
            <a:cxnLst/>
            <a:rect r="r" b="b" t="t" l="l"/>
            <a:pathLst>
              <a:path h="7543397" w="7543397">
                <a:moveTo>
                  <a:pt x="0" y="0"/>
                </a:moveTo>
                <a:lnTo>
                  <a:pt x="7543396" y="0"/>
                </a:lnTo>
                <a:lnTo>
                  <a:pt x="7543396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2637327">
            <a:off x="9720602" y="3921955"/>
            <a:ext cx="1512875" cy="451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6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Observer</a:t>
            </a:r>
          </a:p>
        </p:txBody>
      </p:sp>
      <p:sp>
        <p:nvSpPr>
          <p:cNvPr name="TextBox 23" id="23"/>
          <p:cNvSpPr txBox="true"/>
          <p:nvPr/>
        </p:nvSpPr>
        <p:spPr>
          <a:xfrm rot="-2891758">
            <a:off x="8990791" y="6559936"/>
            <a:ext cx="3022598" cy="82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68"/>
              </a:lnSpc>
              <a:spcBef>
                <a:spcPct val="0"/>
              </a:spcBef>
            </a:pPr>
            <a:r>
              <a:rPr lang="en-US" b="true" sz="216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Suspendre le jugement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259713" y="1928245"/>
            <a:ext cx="3786709" cy="7543397"/>
          </a:xfrm>
          <a:custGeom>
            <a:avLst/>
            <a:gdLst/>
            <a:ahLst/>
            <a:cxnLst/>
            <a:rect r="r" b="b" t="t" l="l"/>
            <a:pathLst>
              <a:path h="7543397" w="3786709">
                <a:moveTo>
                  <a:pt x="0" y="0"/>
                </a:moveTo>
                <a:lnTo>
                  <a:pt x="3786709" y="0"/>
                </a:lnTo>
                <a:lnTo>
                  <a:pt x="3786709" y="7543397"/>
                </a:lnTo>
                <a:lnTo>
                  <a:pt x="0" y="7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99207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937368" y="4742553"/>
            <a:ext cx="1090735" cy="1719512"/>
          </a:xfrm>
          <a:custGeom>
            <a:avLst/>
            <a:gdLst/>
            <a:ahLst/>
            <a:cxnLst/>
            <a:rect r="r" b="b" t="t" l="l"/>
            <a:pathLst>
              <a:path h="1719512" w="1090735">
                <a:moveTo>
                  <a:pt x="0" y="0"/>
                </a:moveTo>
                <a:lnTo>
                  <a:pt x="1090735" y="0"/>
                </a:lnTo>
                <a:lnTo>
                  <a:pt x="1090735" y="1719512"/>
                </a:lnTo>
                <a:lnTo>
                  <a:pt x="0" y="1719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5490" t="-163668" r="-346097" b="-175025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053767" y="5076189"/>
            <a:ext cx="1116399" cy="1591190"/>
          </a:xfrm>
          <a:custGeom>
            <a:avLst/>
            <a:gdLst/>
            <a:ahLst/>
            <a:cxnLst/>
            <a:rect r="r" b="b" t="t" l="l"/>
            <a:pathLst>
              <a:path h="1591190" w="1116399">
                <a:moveTo>
                  <a:pt x="0" y="0"/>
                </a:moveTo>
                <a:lnTo>
                  <a:pt x="1116400" y="0"/>
                </a:lnTo>
                <a:lnTo>
                  <a:pt x="1116400" y="1591190"/>
                </a:lnTo>
                <a:lnTo>
                  <a:pt x="0" y="1591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40143" t="-197835" r="-235546" b="-176236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2700000">
            <a:off x="6620988" y="6985910"/>
            <a:ext cx="2089361" cy="55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  <a:r>
              <a:rPr lang="en-US" b="true" sz="2400" spc="5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Questionner</a:t>
            </a:r>
          </a:p>
          <a:p>
            <a:pPr algn="l" marL="0" indent="0" lvl="0">
              <a:lnSpc>
                <a:spcPts val="2736"/>
              </a:lnSpc>
              <a:spcBef>
                <a:spcPct val="0"/>
              </a:spcBef>
            </a:pPr>
          </a:p>
        </p:txBody>
      </p:sp>
      <p:grpSp>
        <p:nvGrpSpPr>
          <p:cNvPr name="Group 28" id="28"/>
          <p:cNvGrpSpPr/>
          <p:nvPr/>
        </p:nvGrpSpPr>
        <p:grpSpPr>
          <a:xfrm rot="0">
            <a:off x="11752554" y="5635968"/>
            <a:ext cx="6260093" cy="2740485"/>
            <a:chOff x="0" y="0"/>
            <a:chExt cx="8346790" cy="365398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1438673" y="9525"/>
              <a:ext cx="6908118" cy="485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49"/>
                </a:lnSpc>
                <a:spcBef>
                  <a:spcPct val="0"/>
                </a:spcBef>
              </a:pPr>
              <a:r>
                <a:rPr lang="en-US" b="true" sz="2499">
                  <a:solidFill>
                    <a:srgbClr val="DD803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Mettre de côté nos suppositions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784665"/>
              <a:ext cx="7342329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Éviter de</a:t>
              </a: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juger un comportement comme "manque d’intérêt" ou "impolitesse" sans vérifier.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519402" y="2472880"/>
              <a:ext cx="7252585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Se rappele</a:t>
              </a:r>
              <a:r>
                <a:rPr lang="en-US" sz="1999" spc="1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 que les codes de ponctualité, d’humour ou d’autonomie varient selon les cultures.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2700000">
            <a:off x="5536086" y="6753908"/>
            <a:ext cx="2236111" cy="2551089"/>
            <a:chOff x="0" y="0"/>
            <a:chExt cx="711652" cy="81181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D59">
                <a:alpha val="15686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-2700000">
            <a:off x="10276632" y="6834761"/>
            <a:ext cx="2236111" cy="2551089"/>
            <a:chOff x="0" y="0"/>
            <a:chExt cx="711652" cy="81181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033">
                <a:alpha val="15686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-8273120">
            <a:off x="10235678" y="2016318"/>
            <a:ext cx="2236111" cy="2551089"/>
            <a:chOff x="0" y="0"/>
            <a:chExt cx="711652" cy="81181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835">
                <a:alpha val="15686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8295267">
            <a:off x="5694288" y="2058853"/>
            <a:ext cx="2236111" cy="2551089"/>
            <a:chOff x="0" y="0"/>
            <a:chExt cx="711652" cy="81181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711652" cy="810349"/>
            </a:xfrm>
            <a:custGeom>
              <a:avLst/>
              <a:gdLst/>
              <a:ahLst/>
              <a:cxnLst/>
              <a:rect r="r" b="b" t="t" l="l"/>
              <a:pathLst>
                <a:path h="810349" w="711652">
                  <a:moveTo>
                    <a:pt x="711652" y="0"/>
                  </a:moveTo>
                  <a:lnTo>
                    <a:pt x="355826" y="810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246">
                <a:alpha val="31765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150390" y="-28575"/>
              <a:ext cx="410872" cy="496567"/>
            </a:xfrm>
            <a:prstGeom prst="rect">
              <a:avLst/>
            </a:prstGeom>
          </p:spPr>
          <p:txBody>
            <a:bodyPr anchor="ctr" rtlCol="false" tIns="75863" lIns="75863" bIns="75863" rIns="75863"/>
            <a:lstStyle/>
            <a:p>
              <a:pPr algn="ctr" marL="0" indent="0" lvl="0">
                <a:lnSpc>
                  <a:spcPts val="1596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-3227906">
            <a:off x="6689592" y="4102029"/>
            <a:ext cx="1279922" cy="47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6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Ajuster</a:t>
            </a:r>
          </a:p>
          <a:p>
            <a:pPr algn="l" marL="0" indent="0" lvl="0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DAGuvnBJw2Y</dc:identifier>
  <dcterms:modified xsi:type="dcterms:W3CDTF">2011-08-01T06:04:30Z</dcterms:modified>
  <cp:revision>1</cp:revision>
  <dc:title>M3 PPT Développer la compétence interculturelle</dc:title>
</cp:coreProperties>
</file>