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ooper Hewitt Bold" charset="1" panose="00000000000000000000"/>
      <p:regular r:id="rId19"/>
    </p:embeddedFont>
    <p:embeddedFont>
      <p:font typeface="Cooper Hewitt" charset="1" panose="00000000000000000000"/>
      <p:regular r:id="rId20"/>
    </p:embeddedFont>
    <p:embeddedFont>
      <p:font typeface="Canva Sans Bold" charset="1" panose="020B0803030501040103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youtube.com/watch?v=vJG698U2Mvo" TargetMode="External" Type="http://schemas.openxmlformats.org/officeDocument/2006/relationships/hyperlink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8473" y="9258300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12" id="12"/>
          <p:cNvSpPr/>
          <p:nvPr/>
        </p:nvSpPr>
        <p:spPr>
          <a:xfrm flipH="false" flipV="false" rot="0">
            <a:off x="9535080" y="4483683"/>
            <a:ext cx="4998544" cy="5007934"/>
          </a:xfrm>
          <a:custGeom>
            <a:avLst/>
            <a:gdLst/>
            <a:ahLst/>
            <a:cxnLst/>
            <a:rect r="r" b="b" t="t" l="l"/>
            <a:pathLst>
              <a:path h="5007934" w="4998544">
                <a:moveTo>
                  <a:pt x="0" y="0"/>
                </a:moveTo>
                <a:lnTo>
                  <a:pt x="4998544" y="0"/>
                </a:lnTo>
                <a:lnTo>
                  <a:pt x="4998544" y="5007933"/>
                </a:lnTo>
                <a:lnTo>
                  <a:pt x="0" y="5007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8700" y="1028700"/>
            <a:ext cx="12846636" cy="1964571"/>
            <a:chOff x="0" y="0"/>
            <a:chExt cx="17128848" cy="2619428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283066" cy="1283066"/>
              <a:chOff x="0" y="0"/>
              <a:chExt cx="558800" cy="558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8800" cy="558800"/>
              </a:xfrm>
              <a:custGeom>
                <a:avLst/>
                <a:gdLst/>
                <a:ahLst/>
                <a:cxnLst/>
                <a:rect r="r" b="b" t="t" l="l"/>
                <a:pathLst>
                  <a:path h="558800" w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558800"/>
                    </a:ln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165100" y="50800"/>
                <a:ext cx="393700" cy="5080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5400000">
              <a:off x="1332550" y="0"/>
              <a:ext cx="1283066" cy="1283066"/>
              <a:chOff x="0" y="0"/>
              <a:chExt cx="558800" cy="558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558800" cy="558800"/>
              </a:xfrm>
              <a:custGeom>
                <a:avLst/>
                <a:gdLst/>
                <a:ahLst/>
                <a:cxnLst/>
                <a:rect r="r" b="b" t="t" l="l"/>
                <a:pathLst>
                  <a:path h="558800" w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558800"/>
                    </a:ln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165100" y="50800"/>
                <a:ext cx="393700" cy="5080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-5400000">
              <a:off x="0" y="1336361"/>
              <a:ext cx="1283066" cy="1283066"/>
              <a:chOff x="0" y="0"/>
              <a:chExt cx="558800" cy="558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558800" cy="558800"/>
              </a:xfrm>
              <a:custGeom>
                <a:avLst/>
                <a:gdLst/>
                <a:ahLst/>
                <a:cxnLst/>
                <a:rect r="r" b="b" t="t" l="l"/>
                <a:pathLst>
                  <a:path h="558800" w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558800"/>
                    </a:ln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165100" y="50800"/>
                <a:ext cx="393700" cy="5080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-10800000">
              <a:off x="1332550" y="1336361"/>
              <a:ext cx="1283066" cy="1283066"/>
              <a:chOff x="0" y="0"/>
              <a:chExt cx="558800" cy="558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558800" cy="558800"/>
              </a:xfrm>
              <a:custGeom>
                <a:avLst/>
                <a:gdLst/>
                <a:ahLst/>
                <a:cxnLst/>
                <a:rect r="r" b="b" t="t" l="l"/>
                <a:pathLst>
                  <a:path h="558800" w="558800">
                    <a:moveTo>
                      <a:pt x="0" y="558800"/>
                    </a:moveTo>
                    <a:cubicBezTo>
                      <a:pt x="0" y="411634"/>
                      <a:pt x="59606" y="267731"/>
                      <a:pt x="163669" y="163669"/>
                    </a:cubicBezTo>
                    <a:cubicBezTo>
                      <a:pt x="267731" y="59606"/>
                      <a:pt x="411634" y="0"/>
                      <a:pt x="558800" y="0"/>
                    </a:cubicBezTo>
                    <a:lnTo>
                      <a:pt x="558800" y="558800"/>
                    </a:lnTo>
                    <a:lnTo>
                      <a:pt x="0" y="558800"/>
                    </a:lnTo>
                    <a:close/>
                  </a:path>
                </a:pathLst>
              </a:custGeom>
              <a:solidFill>
                <a:srgbClr val="DD8033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165100" y="50800"/>
                <a:ext cx="393700" cy="5080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444462" y="348379"/>
              <a:ext cx="678203" cy="825818"/>
            </a:xfrm>
            <a:custGeom>
              <a:avLst/>
              <a:gdLst/>
              <a:ahLst/>
              <a:cxnLst/>
              <a:rect r="r" b="b" t="t" l="l"/>
              <a:pathLst>
                <a:path h="825818" w="678203">
                  <a:moveTo>
                    <a:pt x="0" y="0"/>
                  </a:moveTo>
                  <a:lnTo>
                    <a:pt x="678203" y="0"/>
                  </a:lnTo>
                  <a:lnTo>
                    <a:pt x="678203" y="825818"/>
                  </a:lnTo>
                  <a:lnTo>
                    <a:pt x="0" y="825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566586" y="319527"/>
              <a:ext cx="577971" cy="854670"/>
            </a:xfrm>
            <a:custGeom>
              <a:avLst/>
              <a:gdLst/>
              <a:ahLst/>
              <a:cxnLst/>
              <a:rect r="r" b="b" t="t" l="l"/>
              <a:pathLst>
                <a:path h="854670" w="577971">
                  <a:moveTo>
                    <a:pt x="0" y="0"/>
                  </a:moveTo>
                  <a:lnTo>
                    <a:pt x="577971" y="0"/>
                  </a:lnTo>
                  <a:lnTo>
                    <a:pt x="577971" y="854670"/>
                  </a:lnTo>
                  <a:lnTo>
                    <a:pt x="0" y="854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463492" y="1421669"/>
              <a:ext cx="784160" cy="854670"/>
            </a:xfrm>
            <a:custGeom>
              <a:avLst/>
              <a:gdLst/>
              <a:ahLst/>
              <a:cxnLst/>
              <a:rect r="r" b="b" t="t" l="l"/>
              <a:pathLst>
                <a:path h="854670" w="784160">
                  <a:moveTo>
                    <a:pt x="0" y="0"/>
                  </a:moveTo>
                  <a:lnTo>
                    <a:pt x="784159" y="0"/>
                  </a:lnTo>
                  <a:lnTo>
                    <a:pt x="784159" y="854670"/>
                  </a:lnTo>
                  <a:lnTo>
                    <a:pt x="0" y="854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381413" y="1421669"/>
              <a:ext cx="860964" cy="826526"/>
            </a:xfrm>
            <a:custGeom>
              <a:avLst/>
              <a:gdLst/>
              <a:ahLst/>
              <a:cxnLst/>
              <a:rect r="r" b="b" t="t" l="l"/>
              <a:pathLst>
                <a:path h="826526" w="860964">
                  <a:moveTo>
                    <a:pt x="0" y="0"/>
                  </a:moveTo>
                  <a:lnTo>
                    <a:pt x="860964" y="0"/>
                  </a:lnTo>
                  <a:lnTo>
                    <a:pt x="860964" y="826526"/>
                  </a:lnTo>
                  <a:lnTo>
                    <a:pt x="0" y="826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3348734" y="891211"/>
              <a:ext cx="13780114" cy="1058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71"/>
                </a:lnSpc>
              </a:pPr>
              <a:r>
                <a:rPr lang="en-US" sz="4799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Stratégies et bons gestes d’accueil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5400000">
            <a:off x="16195543" y="1519815"/>
            <a:ext cx="1256815" cy="870699"/>
            <a:chOff x="0" y="0"/>
            <a:chExt cx="678321" cy="46992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5400000">
            <a:off x="1028700" y="899702"/>
            <a:ext cx="257996" cy="2579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1430777" y="899702"/>
            <a:ext cx="257996" cy="25799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1831648" y="899702"/>
            <a:ext cx="257996" cy="25799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689260" y="632460"/>
            <a:ext cx="1211129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40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Les piliers d’un accueil inclusif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4502320" y="1706711"/>
            <a:ext cx="10086153" cy="1336399"/>
            <a:chOff x="0" y="0"/>
            <a:chExt cx="13448204" cy="1781865"/>
          </a:xfrm>
        </p:grpSpPr>
        <p:sp>
          <p:nvSpPr>
            <p:cNvPr name="AutoShape 22" id="22"/>
            <p:cNvSpPr/>
            <p:nvPr/>
          </p:nvSpPr>
          <p:spPr>
            <a:xfrm>
              <a:off x="4067789" y="952501"/>
              <a:ext cx="1163309" cy="0"/>
            </a:xfrm>
            <a:prstGeom prst="line">
              <a:avLst/>
            </a:prstGeom>
            <a:ln cap="flat" w="25400">
              <a:solidFill>
                <a:srgbClr val="99B246"/>
              </a:solidFill>
              <a:prstDash val="solid"/>
              <a:headEnd type="none" len="sm" w="sm"/>
              <a:tailEnd type="oval" len="lg" w="lg"/>
            </a:ln>
          </p:spPr>
        </p:sp>
        <p:grpSp>
          <p:nvGrpSpPr>
            <p:cNvPr name="Group 23" id="23"/>
            <p:cNvGrpSpPr/>
            <p:nvPr/>
          </p:nvGrpSpPr>
          <p:grpSpPr>
            <a:xfrm rot="0">
              <a:off x="0" y="272734"/>
              <a:ext cx="3918072" cy="1477441"/>
              <a:chOff x="0" y="0"/>
              <a:chExt cx="664220" cy="250466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664220" cy="250466"/>
              </a:xfrm>
              <a:custGeom>
                <a:avLst/>
                <a:gdLst/>
                <a:ahLst/>
                <a:cxnLst/>
                <a:rect r="r" b="b" t="t" l="l"/>
                <a:pathLst>
                  <a:path h="250466" w="664220">
                    <a:moveTo>
                      <a:pt x="125233" y="0"/>
                    </a:moveTo>
                    <a:lnTo>
                      <a:pt x="538986" y="0"/>
                    </a:lnTo>
                    <a:cubicBezTo>
                      <a:pt x="608151" y="0"/>
                      <a:pt x="664220" y="56069"/>
                      <a:pt x="664220" y="125233"/>
                    </a:cubicBezTo>
                    <a:lnTo>
                      <a:pt x="664220" y="125233"/>
                    </a:lnTo>
                    <a:cubicBezTo>
                      <a:pt x="664220" y="194398"/>
                      <a:pt x="608151" y="250466"/>
                      <a:pt x="538986" y="250466"/>
                    </a:cubicBezTo>
                    <a:lnTo>
                      <a:pt x="125233" y="250466"/>
                    </a:lnTo>
                    <a:cubicBezTo>
                      <a:pt x="56069" y="250466"/>
                      <a:pt x="0" y="194398"/>
                      <a:pt x="0" y="125233"/>
                    </a:cubicBezTo>
                    <a:lnTo>
                      <a:pt x="0" y="125233"/>
                    </a:lnTo>
                    <a:cubicBezTo>
                      <a:pt x="0" y="56069"/>
                      <a:pt x="56069" y="0"/>
                      <a:pt x="125233" y="0"/>
                    </a:cubicBez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0"/>
                <a:ext cx="664220" cy="250466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850494" y="35241"/>
              <a:ext cx="2217083" cy="1471589"/>
            </a:xfrm>
            <a:custGeom>
              <a:avLst/>
              <a:gdLst/>
              <a:ahLst/>
              <a:cxnLst/>
              <a:rect r="r" b="b" t="t" l="l"/>
              <a:pathLst>
                <a:path h="1471589" w="2217083">
                  <a:moveTo>
                    <a:pt x="0" y="0"/>
                  </a:moveTo>
                  <a:lnTo>
                    <a:pt x="2217083" y="0"/>
                  </a:lnTo>
                  <a:lnTo>
                    <a:pt x="2217083" y="1471589"/>
                  </a:lnTo>
                  <a:lnTo>
                    <a:pt x="0" y="147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7" id="27"/>
            <p:cNvGrpSpPr/>
            <p:nvPr/>
          </p:nvGrpSpPr>
          <p:grpSpPr>
            <a:xfrm rot="0">
              <a:off x="5381451" y="272734"/>
              <a:ext cx="8066753" cy="1509132"/>
              <a:chOff x="0" y="0"/>
              <a:chExt cx="1367534" cy="255839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367534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1367534">
                    <a:moveTo>
                      <a:pt x="62702" y="0"/>
                    </a:moveTo>
                    <a:lnTo>
                      <a:pt x="1304831" y="0"/>
                    </a:lnTo>
                    <a:cubicBezTo>
                      <a:pt x="1339461" y="0"/>
                      <a:pt x="1367534" y="28073"/>
                      <a:pt x="1367534" y="62702"/>
                    </a:cubicBezTo>
                    <a:lnTo>
                      <a:pt x="1367534" y="193136"/>
                    </a:lnTo>
                    <a:cubicBezTo>
                      <a:pt x="1367534" y="227766"/>
                      <a:pt x="1339461" y="255839"/>
                      <a:pt x="1304831" y="255839"/>
                    </a:cubicBezTo>
                    <a:lnTo>
                      <a:pt x="62702" y="255839"/>
                    </a:lnTo>
                    <a:cubicBezTo>
                      <a:pt x="28073" y="255839"/>
                      <a:pt x="0" y="227766"/>
                      <a:pt x="0" y="193136"/>
                    </a:cubicBezTo>
                    <a:lnTo>
                      <a:pt x="0" y="62702"/>
                    </a:lnTo>
                    <a:cubicBezTo>
                      <a:pt x="0" y="28073"/>
                      <a:pt x="28073" y="0"/>
                      <a:pt x="6270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99B246"/>
                </a:solidFill>
                <a:prstDash val="solid"/>
                <a:round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0"/>
                <a:ext cx="1367534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3359"/>
                  </a:lnSpc>
                </a:pPr>
                <a:r>
                  <a:rPr lang="en-US" sz="2799" b="true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Être conscient·e de ses biais et</a:t>
                </a:r>
              </a:p>
              <a:p>
                <a:pPr algn="ctr">
                  <a:lnSpc>
                    <a:spcPts val="3359"/>
                  </a:lnSpc>
                </a:pPr>
                <a:r>
                  <a:rPr lang="en-US" b="true" sz="2799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 ajuster son attitude</a:t>
                </a:r>
              </a:p>
            </p:txBody>
          </p:sp>
        </p:grpSp>
        <p:sp>
          <p:nvSpPr>
            <p:cNvPr name="Freeform 30" id="30"/>
            <p:cNvSpPr/>
            <p:nvPr/>
          </p:nvSpPr>
          <p:spPr>
            <a:xfrm flipH="false" flipV="false" rot="0">
              <a:off x="1443422" y="0"/>
              <a:ext cx="1031228" cy="1118689"/>
            </a:xfrm>
            <a:custGeom>
              <a:avLst/>
              <a:gdLst/>
              <a:ahLst/>
              <a:cxnLst/>
              <a:rect r="r" b="b" t="t" l="l"/>
              <a:pathLst>
                <a:path h="1118689" w="1031228">
                  <a:moveTo>
                    <a:pt x="0" y="0"/>
                  </a:moveTo>
                  <a:lnTo>
                    <a:pt x="1031228" y="0"/>
                  </a:lnTo>
                  <a:lnTo>
                    <a:pt x="1031228" y="1118689"/>
                  </a:lnTo>
                  <a:lnTo>
                    <a:pt x="0" y="1118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2762756" y="3229917"/>
            <a:ext cx="11361539" cy="6018757"/>
            <a:chOff x="0" y="0"/>
            <a:chExt cx="15148719" cy="8025009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1867932" y="257914"/>
              <a:ext cx="4948419" cy="1477020"/>
              <a:chOff x="0" y="0"/>
              <a:chExt cx="838892" cy="250395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38892" cy="250395"/>
              </a:xfrm>
              <a:custGeom>
                <a:avLst/>
                <a:gdLst/>
                <a:ahLst/>
                <a:cxnLst/>
                <a:rect r="r" b="b" t="t" l="l"/>
                <a:pathLst>
                  <a:path h="250395" w="838892">
                    <a:moveTo>
                      <a:pt x="102216" y="0"/>
                    </a:moveTo>
                    <a:lnTo>
                      <a:pt x="736676" y="0"/>
                    </a:lnTo>
                    <a:cubicBezTo>
                      <a:pt x="793128" y="0"/>
                      <a:pt x="838892" y="45763"/>
                      <a:pt x="838892" y="102216"/>
                    </a:cubicBezTo>
                    <a:lnTo>
                      <a:pt x="838892" y="148179"/>
                    </a:lnTo>
                    <a:cubicBezTo>
                      <a:pt x="838892" y="204632"/>
                      <a:pt x="793128" y="250395"/>
                      <a:pt x="736676" y="250395"/>
                    </a:cubicBezTo>
                    <a:lnTo>
                      <a:pt x="102216" y="250395"/>
                    </a:lnTo>
                    <a:cubicBezTo>
                      <a:pt x="45763" y="250395"/>
                      <a:pt x="0" y="204632"/>
                      <a:pt x="0" y="148179"/>
                    </a:cubicBezTo>
                    <a:lnTo>
                      <a:pt x="0" y="102216"/>
                    </a:lnTo>
                    <a:cubicBezTo>
                      <a:pt x="0" y="45763"/>
                      <a:pt x="45763" y="0"/>
                      <a:pt x="102216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0"/>
                <a:ext cx="838892" cy="250395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35" id="35"/>
            <p:cNvSpPr/>
            <p:nvPr/>
          </p:nvSpPr>
          <p:spPr>
            <a:xfrm flipH="false" flipV="false" rot="0">
              <a:off x="3179659" y="0"/>
              <a:ext cx="2324965" cy="1543196"/>
            </a:xfrm>
            <a:custGeom>
              <a:avLst/>
              <a:gdLst/>
              <a:ahLst/>
              <a:cxnLst/>
              <a:rect r="r" b="b" t="t" l="l"/>
              <a:pathLst>
                <a:path h="1543196" w="2324965">
                  <a:moveTo>
                    <a:pt x="0" y="0"/>
                  </a:moveTo>
                  <a:lnTo>
                    <a:pt x="2324965" y="0"/>
                  </a:lnTo>
                  <a:lnTo>
                    <a:pt x="2324965" y="1543196"/>
                  </a:lnTo>
                  <a:lnTo>
                    <a:pt x="0" y="1543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3775543" y="198941"/>
              <a:ext cx="1133197" cy="1109116"/>
            </a:xfrm>
            <a:custGeom>
              <a:avLst/>
              <a:gdLst/>
              <a:ahLst/>
              <a:cxnLst/>
              <a:rect r="r" b="b" t="t" l="l"/>
              <a:pathLst>
                <a:path h="1109116" w="1133197">
                  <a:moveTo>
                    <a:pt x="0" y="0"/>
                  </a:moveTo>
                  <a:lnTo>
                    <a:pt x="1133197" y="0"/>
                  </a:lnTo>
                  <a:lnTo>
                    <a:pt x="1133197" y="1109117"/>
                  </a:lnTo>
                  <a:lnTo>
                    <a:pt x="0" y="110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37" id="37"/>
            <p:cNvGrpSpPr/>
            <p:nvPr/>
          </p:nvGrpSpPr>
          <p:grpSpPr>
            <a:xfrm rot="0">
              <a:off x="8242029" y="257914"/>
              <a:ext cx="6906690" cy="1509132"/>
              <a:chOff x="0" y="0"/>
              <a:chExt cx="1170872" cy="255839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1170872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1170872">
                    <a:moveTo>
                      <a:pt x="73234" y="0"/>
                    </a:moveTo>
                    <a:lnTo>
                      <a:pt x="1097638" y="0"/>
                    </a:lnTo>
                    <a:cubicBezTo>
                      <a:pt x="1117060" y="0"/>
                      <a:pt x="1135688" y="7716"/>
                      <a:pt x="1149422" y="21450"/>
                    </a:cubicBezTo>
                    <a:cubicBezTo>
                      <a:pt x="1163156" y="35184"/>
                      <a:pt x="1170872" y="53811"/>
                      <a:pt x="1170872" y="73234"/>
                    </a:cubicBezTo>
                    <a:lnTo>
                      <a:pt x="1170872" y="182605"/>
                    </a:lnTo>
                    <a:cubicBezTo>
                      <a:pt x="1170872" y="202028"/>
                      <a:pt x="1163156" y="220655"/>
                      <a:pt x="1149422" y="234389"/>
                    </a:cubicBezTo>
                    <a:cubicBezTo>
                      <a:pt x="1135688" y="248123"/>
                      <a:pt x="1117060" y="255839"/>
                      <a:pt x="1097638" y="255839"/>
                    </a:cubicBezTo>
                    <a:lnTo>
                      <a:pt x="73234" y="255839"/>
                    </a:lnTo>
                    <a:cubicBezTo>
                      <a:pt x="53811" y="255839"/>
                      <a:pt x="35184" y="248123"/>
                      <a:pt x="21450" y="234389"/>
                    </a:cubicBezTo>
                    <a:cubicBezTo>
                      <a:pt x="7716" y="220655"/>
                      <a:pt x="0" y="202028"/>
                      <a:pt x="0" y="182605"/>
                    </a:cubicBezTo>
                    <a:lnTo>
                      <a:pt x="0" y="73234"/>
                    </a:lnTo>
                    <a:cubicBezTo>
                      <a:pt x="0" y="53811"/>
                      <a:pt x="7716" y="35184"/>
                      <a:pt x="21450" y="21450"/>
                    </a:cubicBezTo>
                    <a:cubicBezTo>
                      <a:pt x="35184" y="7716"/>
                      <a:pt x="53811" y="0"/>
                      <a:pt x="7323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FFBD59"/>
                </a:solidFill>
                <a:prstDash val="solid"/>
                <a:round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0"/>
                <a:ext cx="1170872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3359"/>
                  </a:lnSpc>
                </a:pPr>
                <a:r>
                  <a:rPr lang="en-US" sz="2799" b="true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Offrir de l’information claire et accessible</a:t>
                </a:r>
              </a:p>
            </p:txBody>
          </p:sp>
        </p:grpSp>
        <p:sp>
          <p:nvSpPr>
            <p:cNvPr name="AutoShape 40" id="40"/>
            <p:cNvSpPr/>
            <p:nvPr/>
          </p:nvSpPr>
          <p:spPr>
            <a:xfrm>
              <a:off x="6992936" y="974452"/>
              <a:ext cx="1068669" cy="0"/>
            </a:xfrm>
            <a:prstGeom prst="line">
              <a:avLst/>
            </a:prstGeom>
            <a:ln cap="flat" w="25400">
              <a:solidFill>
                <a:srgbClr val="FFBD59"/>
              </a:solidFill>
              <a:prstDash val="solid"/>
              <a:headEnd type="none" len="sm" w="sm"/>
              <a:tailEnd type="oval" len="lg" w="lg"/>
            </a:ln>
          </p:spPr>
        </p:sp>
        <p:grpSp>
          <p:nvGrpSpPr>
            <p:cNvPr name="Group 41" id="41"/>
            <p:cNvGrpSpPr/>
            <p:nvPr/>
          </p:nvGrpSpPr>
          <p:grpSpPr>
            <a:xfrm rot="0">
              <a:off x="1232648" y="2338344"/>
              <a:ext cx="6110285" cy="1564428"/>
              <a:chOff x="0" y="0"/>
              <a:chExt cx="1035859" cy="265213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1035859" cy="265213"/>
              </a:xfrm>
              <a:custGeom>
                <a:avLst/>
                <a:gdLst/>
                <a:ahLst/>
                <a:cxnLst/>
                <a:rect r="r" b="b" t="t" l="l"/>
                <a:pathLst>
                  <a:path h="265213" w="1035859">
                    <a:moveTo>
                      <a:pt x="82779" y="0"/>
                    </a:moveTo>
                    <a:lnTo>
                      <a:pt x="953080" y="0"/>
                    </a:lnTo>
                    <a:cubicBezTo>
                      <a:pt x="998798" y="0"/>
                      <a:pt x="1035859" y="37062"/>
                      <a:pt x="1035859" y="82779"/>
                    </a:cubicBezTo>
                    <a:lnTo>
                      <a:pt x="1035859" y="182434"/>
                    </a:lnTo>
                    <a:cubicBezTo>
                      <a:pt x="1035859" y="228151"/>
                      <a:pt x="998798" y="265213"/>
                      <a:pt x="953080" y="265213"/>
                    </a:cubicBezTo>
                    <a:lnTo>
                      <a:pt x="82779" y="265213"/>
                    </a:lnTo>
                    <a:cubicBezTo>
                      <a:pt x="37062" y="265213"/>
                      <a:pt x="0" y="228151"/>
                      <a:pt x="0" y="182434"/>
                    </a:cubicBezTo>
                    <a:lnTo>
                      <a:pt x="0" y="82779"/>
                    </a:lnTo>
                    <a:cubicBezTo>
                      <a:pt x="0" y="37062"/>
                      <a:pt x="37062" y="0"/>
                      <a:pt x="82779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0"/>
                <a:ext cx="1035859" cy="265213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8633215" y="2338344"/>
              <a:ext cx="6086544" cy="1509132"/>
              <a:chOff x="0" y="0"/>
              <a:chExt cx="1031835" cy="255839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1031835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1031835">
                    <a:moveTo>
                      <a:pt x="83102" y="0"/>
                    </a:moveTo>
                    <a:lnTo>
                      <a:pt x="948732" y="0"/>
                    </a:lnTo>
                    <a:cubicBezTo>
                      <a:pt x="970772" y="0"/>
                      <a:pt x="991910" y="8755"/>
                      <a:pt x="1007495" y="24340"/>
                    </a:cubicBezTo>
                    <a:cubicBezTo>
                      <a:pt x="1023079" y="39925"/>
                      <a:pt x="1031835" y="61062"/>
                      <a:pt x="1031835" y="83102"/>
                    </a:cubicBezTo>
                    <a:lnTo>
                      <a:pt x="1031835" y="172737"/>
                    </a:lnTo>
                    <a:cubicBezTo>
                      <a:pt x="1031835" y="194777"/>
                      <a:pt x="1023079" y="215914"/>
                      <a:pt x="1007495" y="231499"/>
                    </a:cubicBezTo>
                    <a:cubicBezTo>
                      <a:pt x="991910" y="247084"/>
                      <a:pt x="970772" y="255839"/>
                      <a:pt x="948732" y="255839"/>
                    </a:cubicBezTo>
                    <a:lnTo>
                      <a:pt x="83102" y="255839"/>
                    </a:lnTo>
                    <a:cubicBezTo>
                      <a:pt x="61062" y="255839"/>
                      <a:pt x="39925" y="247084"/>
                      <a:pt x="24340" y="231499"/>
                    </a:cubicBezTo>
                    <a:cubicBezTo>
                      <a:pt x="8755" y="215914"/>
                      <a:pt x="0" y="194777"/>
                      <a:pt x="0" y="172737"/>
                    </a:cubicBezTo>
                    <a:lnTo>
                      <a:pt x="0" y="83102"/>
                    </a:lnTo>
                    <a:cubicBezTo>
                      <a:pt x="0" y="61062"/>
                      <a:pt x="8755" y="39925"/>
                      <a:pt x="24340" y="24340"/>
                    </a:cubicBezTo>
                    <a:cubicBezTo>
                      <a:pt x="39925" y="8755"/>
                      <a:pt x="61062" y="0"/>
                      <a:pt x="8310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DD8033"/>
                </a:solidFill>
                <a:prstDash val="solid"/>
                <a:round/>
              </a:ln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0"/>
                <a:ext cx="1031835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3359"/>
                  </a:lnSpc>
                </a:pPr>
                <a:r>
                  <a:rPr lang="en-US" b="true" sz="2799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Adapter sa communication</a:t>
                </a:r>
              </a:p>
            </p:txBody>
          </p:sp>
        </p:grpSp>
        <p:sp>
          <p:nvSpPr>
            <p:cNvPr name="AutoShape 47" id="47"/>
            <p:cNvSpPr/>
            <p:nvPr/>
          </p:nvSpPr>
          <p:spPr>
            <a:xfrm>
              <a:off x="7472849" y="3031195"/>
              <a:ext cx="1026124" cy="0"/>
            </a:xfrm>
            <a:prstGeom prst="line">
              <a:avLst/>
            </a:prstGeom>
            <a:ln cap="flat" w="25400">
              <a:solidFill>
                <a:srgbClr val="D87355"/>
              </a:solidFill>
              <a:prstDash val="solid"/>
              <a:headEnd type="none" len="sm" w="sm"/>
              <a:tailEnd type="oval" len="lg" w="lg"/>
            </a:ln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3179377" y="2076105"/>
              <a:ext cx="2216827" cy="1471419"/>
            </a:xfrm>
            <a:custGeom>
              <a:avLst/>
              <a:gdLst/>
              <a:ahLst/>
              <a:cxnLst/>
              <a:rect r="r" b="b" t="t" l="l"/>
              <a:pathLst>
                <a:path h="1471419" w="2216827">
                  <a:moveTo>
                    <a:pt x="0" y="0"/>
                  </a:moveTo>
                  <a:lnTo>
                    <a:pt x="2216827" y="0"/>
                  </a:lnTo>
                  <a:lnTo>
                    <a:pt x="2216827" y="1471419"/>
                  </a:lnTo>
                  <a:lnTo>
                    <a:pt x="0" y="147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3669403" y="2076105"/>
              <a:ext cx="1236776" cy="1236776"/>
            </a:xfrm>
            <a:custGeom>
              <a:avLst/>
              <a:gdLst/>
              <a:ahLst/>
              <a:cxnLst/>
              <a:rect r="r" b="b" t="t" l="l"/>
              <a:pathLst>
                <a:path h="1236776" w="1236776">
                  <a:moveTo>
                    <a:pt x="0" y="0"/>
                  </a:moveTo>
                  <a:lnTo>
                    <a:pt x="1236776" y="0"/>
                  </a:lnTo>
                  <a:lnTo>
                    <a:pt x="1236776" y="1236776"/>
                  </a:lnTo>
                  <a:lnTo>
                    <a:pt x="0" y="1236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50" id="50"/>
            <p:cNvGrpSpPr/>
            <p:nvPr/>
          </p:nvGrpSpPr>
          <p:grpSpPr>
            <a:xfrm rot="0">
              <a:off x="668841" y="4527812"/>
              <a:ext cx="7356546" cy="1424414"/>
              <a:chOff x="0" y="0"/>
              <a:chExt cx="1247135" cy="241477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0" y="0"/>
                <a:ext cx="1247135" cy="241477"/>
              </a:xfrm>
              <a:custGeom>
                <a:avLst/>
                <a:gdLst/>
                <a:ahLst/>
                <a:cxnLst/>
                <a:rect r="r" b="b" t="t" l="l"/>
                <a:pathLst>
                  <a:path h="241477" w="1247135">
                    <a:moveTo>
                      <a:pt x="68756" y="0"/>
                    </a:moveTo>
                    <a:lnTo>
                      <a:pt x="1178379" y="0"/>
                    </a:lnTo>
                    <a:cubicBezTo>
                      <a:pt x="1216352" y="0"/>
                      <a:pt x="1247135" y="30783"/>
                      <a:pt x="1247135" y="68756"/>
                    </a:cubicBezTo>
                    <a:lnTo>
                      <a:pt x="1247135" y="172721"/>
                    </a:lnTo>
                    <a:cubicBezTo>
                      <a:pt x="1247135" y="190956"/>
                      <a:pt x="1239891" y="208444"/>
                      <a:pt x="1226997" y="221339"/>
                    </a:cubicBezTo>
                    <a:cubicBezTo>
                      <a:pt x="1214102" y="234233"/>
                      <a:pt x="1196614" y="241477"/>
                      <a:pt x="1178379" y="241477"/>
                    </a:cubicBezTo>
                    <a:lnTo>
                      <a:pt x="68756" y="241477"/>
                    </a:lnTo>
                    <a:cubicBezTo>
                      <a:pt x="30783" y="241477"/>
                      <a:pt x="0" y="210694"/>
                      <a:pt x="0" y="172721"/>
                    </a:cubicBezTo>
                    <a:lnTo>
                      <a:pt x="0" y="68756"/>
                    </a:lnTo>
                    <a:cubicBezTo>
                      <a:pt x="0" y="30783"/>
                      <a:pt x="30783" y="0"/>
                      <a:pt x="68756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0" y="0"/>
                <a:ext cx="1247135" cy="241477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53" id="53"/>
            <p:cNvSpPr/>
            <p:nvPr/>
          </p:nvSpPr>
          <p:spPr>
            <a:xfrm flipH="false" flipV="false" rot="0">
              <a:off x="3283772" y="4235502"/>
              <a:ext cx="2324965" cy="1543196"/>
            </a:xfrm>
            <a:custGeom>
              <a:avLst/>
              <a:gdLst/>
              <a:ahLst/>
              <a:cxnLst/>
              <a:rect r="r" b="b" t="t" l="l"/>
              <a:pathLst>
                <a:path h="1543196" w="2324965">
                  <a:moveTo>
                    <a:pt x="0" y="0"/>
                  </a:moveTo>
                  <a:lnTo>
                    <a:pt x="2324966" y="0"/>
                  </a:lnTo>
                  <a:lnTo>
                    <a:pt x="2324966" y="1543196"/>
                  </a:lnTo>
                  <a:lnTo>
                    <a:pt x="0" y="1543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54" id="54"/>
            <p:cNvGrpSpPr/>
            <p:nvPr/>
          </p:nvGrpSpPr>
          <p:grpSpPr>
            <a:xfrm rot="0">
              <a:off x="9197106" y="4395414"/>
              <a:ext cx="5762071" cy="1509132"/>
              <a:chOff x="0" y="0"/>
              <a:chExt cx="976828" cy="255839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976828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976828">
                    <a:moveTo>
                      <a:pt x="87782" y="0"/>
                    </a:moveTo>
                    <a:lnTo>
                      <a:pt x="889046" y="0"/>
                    </a:lnTo>
                    <a:cubicBezTo>
                      <a:pt x="912327" y="0"/>
                      <a:pt x="934655" y="9248"/>
                      <a:pt x="951117" y="25711"/>
                    </a:cubicBezTo>
                    <a:cubicBezTo>
                      <a:pt x="967579" y="42173"/>
                      <a:pt x="976828" y="64501"/>
                      <a:pt x="976828" y="87782"/>
                    </a:cubicBezTo>
                    <a:lnTo>
                      <a:pt x="976828" y="168057"/>
                    </a:lnTo>
                    <a:cubicBezTo>
                      <a:pt x="976828" y="191338"/>
                      <a:pt x="967579" y="213666"/>
                      <a:pt x="951117" y="230128"/>
                    </a:cubicBezTo>
                    <a:cubicBezTo>
                      <a:pt x="934655" y="246590"/>
                      <a:pt x="912327" y="255839"/>
                      <a:pt x="889046" y="255839"/>
                    </a:cubicBezTo>
                    <a:lnTo>
                      <a:pt x="87782" y="255839"/>
                    </a:lnTo>
                    <a:cubicBezTo>
                      <a:pt x="64501" y="255839"/>
                      <a:pt x="42173" y="246590"/>
                      <a:pt x="25711" y="230128"/>
                    </a:cubicBezTo>
                    <a:cubicBezTo>
                      <a:pt x="9248" y="213666"/>
                      <a:pt x="0" y="191338"/>
                      <a:pt x="0" y="168057"/>
                    </a:cubicBezTo>
                    <a:lnTo>
                      <a:pt x="0" y="87782"/>
                    </a:lnTo>
                    <a:cubicBezTo>
                      <a:pt x="0" y="64501"/>
                      <a:pt x="9248" y="42173"/>
                      <a:pt x="25711" y="25711"/>
                    </a:cubicBezTo>
                    <a:cubicBezTo>
                      <a:pt x="42173" y="9248"/>
                      <a:pt x="64501" y="0"/>
                      <a:pt x="8778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D14835"/>
                </a:solidFill>
                <a:prstDash val="solid"/>
                <a:round/>
              </a:ln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0"/>
                <a:ext cx="976828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3359"/>
                  </a:lnSpc>
                </a:pPr>
                <a:r>
                  <a:rPr lang="en-US" sz="2799" b="true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Reconnaître et</a:t>
                </a:r>
              </a:p>
              <a:p>
                <a:pPr algn="ctr">
                  <a:lnSpc>
                    <a:spcPts val="3359"/>
                  </a:lnSpc>
                </a:pPr>
                <a:r>
                  <a:rPr lang="en-US" b="true" sz="2799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 valider les émotions</a:t>
                </a:r>
              </a:p>
            </p:txBody>
          </p:sp>
        </p:grpSp>
        <p:sp>
          <p:nvSpPr>
            <p:cNvPr name="AutoShape 57" id="57"/>
            <p:cNvSpPr/>
            <p:nvPr/>
          </p:nvSpPr>
          <p:spPr>
            <a:xfrm>
              <a:off x="8165425" y="5223799"/>
              <a:ext cx="897439" cy="0"/>
            </a:xfrm>
            <a:prstGeom prst="line">
              <a:avLst/>
            </a:prstGeom>
            <a:ln cap="flat" w="25400">
              <a:solidFill>
                <a:srgbClr val="D14835"/>
              </a:solidFill>
              <a:prstDash val="solid"/>
              <a:headEnd type="none" len="sm" w="sm"/>
              <a:tailEnd type="oval" len="lg" w="lg"/>
            </a:ln>
          </p:spPr>
        </p:sp>
        <p:sp>
          <p:nvSpPr>
            <p:cNvPr name="Freeform 58" id="58"/>
            <p:cNvSpPr/>
            <p:nvPr/>
          </p:nvSpPr>
          <p:spPr>
            <a:xfrm flipH="false" flipV="false" rot="0">
              <a:off x="3834635" y="4440587"/>
              <a:ext cx="1223240" cy="1133026"/>
            </a:xfrm>
            <a:custGeom>
              <a:avLst/>
              <a:gdLst/>
              <a:ahLst/>
              <a:cxnLst/>
              <a:rect r="r" b="b" t="t" l="l"/>
              <a:pathLst>
                <a:path h="1133026" w="1223240">
                  <a:moveTo>
                    <a:pt x="0" y="0"/>
                  </a:moveTo>
                  <a:lnTo>
                    <a:pt x="1223240" y="0"/>
                  </a:lnTo>
                  <a:lnTo>
                    <a:pt x="1223240" y="1133026"/>
                  </a:lnTo>
                  <a:lnTo>
                    <a:pt x="0" y="1133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59" id="59"/>
            <p:cNvGrpSpPr/>
            <p:nvPr/>
          </p:nvGrpSpPr>
          <p:grpSpPr>
            <a:xfrm rot="0">
              <a:off x="0" y="6446136"/>
              <a:ext cx="8620314" cy="1578873"/>
              <a:chOff x="0" y="0"/>
              <a:chExt cx="1461378" cy="267662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1461378" cy="267662"/>
              </a:xfrm>
              <a:custGeom>
                <a:avLst/>
                <a:gdLst/>
                <a:ahLst/>
                <a:cxnLst/>
                <a:rect r="r" b="b" t="t" l="l"/>
                <a:pathLst>
                  <a:path h="267662" w="1461378">
                    <a:moveTo>
                      <a:pt x="58676" y="0"/>
                    </a:moveTo>
                    <a:lnTo>
                      <a:pt x="1402702" y="0"/>
                    </a:lnTo>
                    <a:cubicBezTo>
                      <a:pt x="1418263" y="0"/>
                      <a:pt x="1433188" y="6182"/>
                      <a:pt x="1444192" y="17186"/>
                    </a:cubicBezTo>
                    <a:cubicBezTo>
                      <a:pt x="1455196" y="28190"/>
                      <a:pt x="1461378" y="43114"/>
                      <a:pt x="1461378" y="58676"/>
                    </a:cubicBezTo>
                    <a:lnTo>
                      <a:pt x="1461378" y="208986"/>
                    </a:lnTo>
                    <a:cubicBezTo>
                      <a:pt x="1461378" y="224548"/>
                      <a:pt x="1455196" y="239472"/>
                      <a:pt x="1444192" y="250476"/>
                    </a:cubicBezTo>
                    <a:cubicBezTo>
                      <a:pt x="1433188" y="261480"/>
                      <a:pt x="1418263" y="267662"/>
                      <a:pt x="1402702" y="267662"/>
                    </a:cubicBezTo>
                    <a:lnTo>
                      <a:pt x="58676" y="267662"/>
                    </a:lnTo>
                    <a:cubicBezTo>
                      <a:pt x="26270" y="267662"/>
                      <a:pt x="0" y="241392"/>
                      <a:pt x="0" y="208986"/>
                    </a:cubicBezTo>
                    <a:lnTo>
                      <a:pt x="0" y="58676"/>
                    </a:lnTo>
                    <a:cubicBezTo>
                      <a:pt x="0" y="43114"/>
                      <a:pt x="6182" y="28190"/>
                      <a:pt x="17186" y="17186"/>
                    </a:cubicBezTo>
                    <a:cubicBezTo>
                      <a:pt x="28190" y="6182"/>
                      <a:pt x="43114" y="0"/>
                      <a:pt x="58676" y="0"/>
                    </a:cubicBezTo>
                    <a:close/>
                  </a:path>
                </a:pathLst>
              </a:custGeom>
              <a:solidFill>
                <a:srgbClr val="A6715E"/>
              </a:solidFill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0"/>
                <a:ext cx="1461378" cy="267662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62" id="62"/>
            <p:cNvSpPr/>
            <p:nvPr/>
          </p:nvSpPr>
          <p:spPr>
            <a:xfrm flipH="false" flipV="false" rot="0">
              <a:off x="3246815" y="6270114"/>
              <a:ext cx="2217083" cy="1471589"/>
            </a:xfrm>
            <a:custGeom>
              <a:avLst/>
              <a:gdLst/>
              <a:ahLst/>
              <a:cxnLst/>
              <a:rect r="r" b="b" t="t" l="l"/>
              <a:pathLst>
                <a:path h="1471589" w="2217083">
                  <a:moveTo>
                    <a:pt x="0" y="0"/>
                  </a:moveTo>
                  <a:lnTo>
                    <a:pt x="2217083" y="0"/>
                  </a:lnTo>
                  <a:lnTo>
                    <a:pt x="2217083" y="1471589"/>
                  </a:lnTo>
                  <a:lnTo>
                    <a:pt x="0" y="147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3" id="63"/>
            <p:cNvSpPr/>
            <p:nvPr/>
          </p:nvSpPr>
          <p:spPr>
            <a:xfrm flipH="false" flipV="false" rot="0">
              <a:off x="3755289" y="6446136"/>
              <a:ext cx="1200135" cy="1043117"/>
            </a:xfrm>
            <a:custGeom>
              <a:avLst/>
              <a:gdLst/>
              <a:ahLst/>
              <a:cxnLst/>
              <a:rect r="r" b="b" t="t" l="l"/>
              <a:pathLst>
                <a:path h="1043117" w="1200135">
                  <a:moveTo>
                    <a:pt x="0" y="0"/>
                  </a:moveTo>
                  <a:lnTo>
                    <a:pt x="1200136" y="0"/>
                  </a:lnTo>
                  <a:lnTo>
                    <a:pt x="1200136" y="1043117"/>
                  </a:lnTo>
                  <a:lnTo>
                    <a:pt x="0" y="1043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64" id="64"/>
            <p:cNvGrpSpPr/>
            <p:nvPr/>
          </p:nvGrpSpPr>
          <p:grpSpPr>
            <a:xfrm rot="0">
              <a:off x="9933893" y="6446136"/>
              <a:ext cx="4907335" cy="1509132"/>
              <a:chOff x="0" y="0"/>
              <a:chExt cx="831927" cy="255839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831927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831927">
                    <a:moveTo>
                      <a:pt x="103071" y="0"/>
                    </a:moveTo>
                    <a:lnTo>
                      <a:pt x="728855" y="0"/>
                    </a:lnTo>
                    <a:cubicBezTo>
                      <a:pt x="785780" y="0"/>
                      <a:pt x="831927" y="46147"/>
                      <a:pt x="831927" y="103071"/>
                    </a:cubicBezTo>
                    <a:lnTo>
                      <a:pt x="831927" y="152768"/>
                    </a:lnTo>
                    <a:cubicBezTo>
                      <a:pt x="831927" y="209692"/>
                      <a:pt x="785780" y="255839"/>
                      <a:pt x="728855" y="255839"/>
                    </a:cubicBezTo>
                    <a:lnTo>
                      <a:pt x="103071" y="255839"/>
                    </a:lnTo>
                    <a:cubicBezTo>
                      <a:pt x="46147" y="255839"/>
                      <a:pt x="0" y="209692"/>
                      <a:pt x="0" y="152768"/>
                    </a:cubicBezTo>
                    <a:lnTo>
                      <a:pt x="0" y="103071"/>
                    </a:lnTo>
                    <a:cubicBezTo>
                      <a:pt x="0" y="46147"/>
                      <a:pt x="46147" y="0"/>
                      <a:pt x="10307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A6715E"/>
                </a:solidFill>
                <a:prstDash val="solid"/>
                <a:round/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0"/>
                <a:ext cx="831927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  <a:r>
                  <a:rPr lang="en-US" b="true" sz="2799" strike="noStrike" u="none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Créer un climat sécurisant</a:t>
                </a:r>
              </a:p>
            </p:txBody>
          </p:sp>
        </p:grpSp>
        <p:sp>
          <p:nvSpPr>
            <p:cNvPr name="AutoShape 67" id="67"/>
            <p:cNvSpPr/>
            <p:nvPr/>
          </p:nvSpPr>
          <p:spPr>
            <a:xfrm>
              <a:off x="8848240" y="7293293"/>
              <a:ext cx="942192" cy="0"/>
            </a:xfrm>
            <a:prstGeom prst="line">
              <a:avLst/>
            </a:prstGeom>
            <a:ln cap="flat" w="25400">
              <a:solidFill>
                <a:srgbClr val="A6715E"/>
              </a:solidFill>
              <a:prstDash val="solid"/>
              <a:headEnd type="none" len="sm" w="sm"/>
              <a:tailEnd type="oval" len="lg" w="lg"/>
            </a:ln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7758128" y="6585901"/>
            <a:ext cx="2818068" cy="2818068"/>
          </a:xfrm>
          <a:custGeom>
            <a:avLst/>
            <a:gdLst/>
            <a:ahLst/>
            <a:cxnLst/>
            <a:rect r="r" b="b" t="t" l="l"/>
            <a:pathLst>
              <a:path h="2818068" w="2818068">
                <a:moveTo>
                  <a:pt x="0" y="0"/>
                </a:moveTo>
                <a:lnTo>
                  <a:pt x="2818068" y="0"/>
                </a:lnTo>
                <a:lnTo>
                  <a:pt x="2818068" y="2818068"/>
                </a:lnTo>
                <a:lnTo>
                  <a:pt x="0" y="2818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028700" y="1738378"/>
            <a:ext cx="1104648" cy="1133501"/>
          </a:xfrm>
          <a:custGeom>
            <a:avLst/>
            <a:gdLst/>
            <a:ahLst/>
            <a:cxnLst/>
            <a:rect r="r" b="b" t="t" l="l"/>
            <a:pathLst>
              <a:path h="1133501" w="1104648">
                <a:moveTo>
                  <a:pt x="0" y="0"/>
                </a:moveTo>
                <a:lnTo>
                  <a:pt x="1104648" y="0"/>
                </a:lnTo>
                <a:lnTo>
                  <a:pt x="1104648" y="1133500"/>
                </a:lnTo>
                <a:lnTo>
                  <a:pt x="0" y="113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405313" y="1848690"/>
            <a:ext cx="13563447" cy="817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48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Atelier pratique : La liste de vérification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4811459"/>
            <a:ext cx="4970827" cy="58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Travail en sous-groupes</a:t>
            </a:r>
          </a:p>
        </p:txBody>
      </p:sp>
      <p:grpSp>
        <p:nvGrpSpPr>
          <p:cNvPr name="Group 26" id="26"/>
          <p:cNvGrpSpPr/>
          <p:nvPr/>
        </p:nvGrpSpPr>
        <p:grpSpPr>
          <a:xfrm rot="5400000">
            <a:off x="5990533" y="4721733"/>
            <a:ext cx="1217605" cy="843535"/>
            <a:chOff x="0" y="0"/>
            <a:chExt cx="678321" cy="46992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7202078" y="4811459"/>
            <a:ext cx="3841957" cy="58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Retour en plénière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249519" y="4568571"/>
            <a:ext cx="3147115" cy="107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Priorisation de 3 actions clés</a:t>
            </a:r>
          </a:p>
        </p:txBody>
      </p:sp>
      <p:grpSp>
        <p:nvGrpSpPr>
          <p:cNvPr name="Group 31" id="31"/>
          <p:cNvGrpSpPr/>
          <p:nvPr/>
        </p:nvGrpSpPr>
        <p:grpSpPr>
          <a:xfrm rot="5400000">
            <a:off x="11037974" y="4721733"/>
            <a:ext cx="1217605" cy="843535"/>
            <a:chOff x="0" y="0"/>
            <a:chExt cx="678321" cy="46992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TextBox 22" id="22"/>
          <p:cNvSpPr txBox="true"/>
          <p:nvPr/>
        </p:nvSpPr>
        <p:spPr>
          <a:xfrm rot="0">
            <a:off x="2405313" y="1886342"/>
            <a:ext cx="7541671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Clôture et engagement 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6960932" y="2957700"/>
            <a:ext cx="4366136" cy="4371601"/>
          </a:xfrm>
          <a:custGeom>
            <a:avLst/>
            <a:gdLst/>
            <a:ahLst/>
            <a:cxnLst/>
            <a:rect r="r" b="b" t="t" l="l"/>
            <a:pathLst>
              <a:path h="4371601" w="4366136">
                <a:moveTo>
                  <a:pt x="0" y="0"/>
                </a:moveTo>
                <a:lnTo>
                  <a:pt x="4366136" y="0"/>
                </a:lnTo>
                <a:lnTo>
                  <a:pt x="4366136" y="4371600"/>
                </a:lnTo>
                <a:lnTo>
                  <a:pt x="0" y="4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5400000">
            <a:off x="16195543" y="1519815"/>
            <a:ext cx="1256815" cy="870699"/>
            <a:chOff x="0" y="0"/>
            <a:chExt cx="678321" cy="46992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028700" y="1703424"/>
            <a:ext cx="1158316" cy="1158316"/>
          </a:xfrm>
          <a:custGeom>
            <a:avLst/>
            <a:gdLst/>
            <a:ahLst/>
            <a:cxnLst/>
            <a:rect r="r" b="b" t="t" l="l"/>
            <a:pathLst>
              <a:path h="1158316" w="1158316">
                <a:moveTo>
                  <a:pt x="0" y="0"/>
                </a:moveTo>
                <a:lnTo>
                  <a:pt x="1158316" y="0"/>
                </a:lnTo>
                <a:lnTo>
                  <a:pt x="1158316" y="1158316"/>
                </a:lnTo>
                <a:lnTo>
                  <a:pt x="0" y="1158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315099"/>
            <a:chOff x="0" y="0"/>
            <a:chExt cx="21640800" cy="1108679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3928944" y="1197040"/>
              <a:ext cx="6228812" cy="24803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549"/>
                </a:lnSpc>
              </a:pPr>
              <a:r>
                <a:rPr lang="en-US" sz="11008" b="true">
                  <a:solidFill>
                    <a:srgbClr val="763329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Merci </a:t>
              </a:r>
            </a:p>
          </p:txBody>
        </p:sp>
        <p:sp>
          <p:nvSpPr>
            <p:cNvPr name="Freeform 4" id="4"/>
            <p:cNvSpPr/>
            <p:nvPr/>
          </p:nvSpPr>
          <p:spPr>
            <a:xfrm flipH="false" flipV="false" rot="0">
              <a:off x="9772809" y="1184490"/>
              <a:ext cx="9180619" cy="9788310"/>
            </a:xfrm>
            <a:custGeom>
              <a:avLst/>
              <a:gdLst/>
              <a:ahLst/>
              <a:cxnLst/>
              <a:rect r="r" b="b" t="t" l="l"/>
              <a:pathLst>
                <a:path h="9788310" w="9180619">
                  <a:moveTo>
                    <a:pt x="0" y="0"/>
                  </a:moveTo>
                  <a:lnTo>
                    <a:pt x="9180619" y="0"/>
                  </a:lnTo>
                  <a:lnTo>
                    <a:pt x="9180619" y="9788310"/>
                  </a:lnTo>
                  <a:lnTo>
                    <a:pt x="0" y="9788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5" id="5"/>
            <p:cNvGrpSpPr/>
            <p:nvPr/>
          </p:nvGrpSpPr>
          <p:grpSpPr>
            <a:xfrm rot="5400000">
              <a:off x="0" y="0"/>
              <a:ext cx="510675" cy="510675"/>
              <a:chOff x="0" y="0"/>
              <a:chExt cx="812800" cy="8128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5400000">
              <a:off x="795869" y="0"/>
              <a:ext cx="510675" cy="510675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5400000">
              <a:off x="1589350" y="0"/>
              <a:ext cx="510675" cy="510675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5400000">
              <a:off x="19540774" y="10462125"/>
              <a:ext cx="510675" cy="510675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5400000">
              <a:off x="20336644" y="10462125"/>
              <a:ext cx="510675" cy="510675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5400000">
              <a:off x="21130125" y="10462125"/>
              <a:ext cx="510675" cy="510675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75945" lIns="75945" bIns="75945" rIns="75945"/>
              <a:lstStyle/>
              <a:p>
                <a:pPr algn="l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-8100000">
              <a:off x="2843261" y="9171047"/>
              <a:ext cx="1591832" cy="1585084"/>
              <a:chOff x="0" y="0"/>
              <a:chExt cx="314436" cy="31310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314436" cy="313103"/>
              </a:xfrm>
              <a:custGeom>
                <a:avLst/>
                <a:gdLst/>
                <a:ahLst/>
                <a:cxnLst/>
                <a:rect r="r" b="b" t="t" l="l"/>
                <a:pathLst>
                  <a:path h="313103" w="314436">
                    <a:moveTo>
                      <a:pt x="0" y="0"/>
                    </a:moveTo>
                    <a:lnTo>
                      <a:pt x="314436" y="0"/>
                    </a:lnTo>
                    <a:lnTo>
                      <a:pt x="314436" y="313103"/>
                    </a:lnTo>
                    <a:lnTo>
                      <a:pt x="0" y="313103"/>
                    </a:ln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114300"/>
                <a:ext cx="314436" cy="4274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-5400000">
              <a:off x="0" y="8967438"/>
              <a:ext cx="1992303" cy="1992303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D8033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88900" y="-25400"/>
                <a:ext cx="635000" cy="749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9" id="29"/>
          <p:cNvSpPr/>
          <p:nvPr/>
        </p:nvSpPr>
        <p:spPr>
          <a:xfrm flipH="false" flipV="false" rot="0">
            <a:off x="15602093" y="8068460"/>
            <a:ext cx="1657207" cy="636667"/>
          </a:xfrm>
          <a:custGeom>
            <a:avLst/>
            <a:gdLst/>
            <a:ahLst/>
            <a:cxnLst/>
            <a:rect r="r" b="b" t="t" l="l"/>
            <a:pathLst>
              <a:path h="636667" w="1657207">
                <a:moveTo>
                  <a:pt x="0" y="0"/>
                </a:moveTo>
                <a:lnTo>
                  <a:pt x="1657207" y="0"/>
                </a:lnTo>
                <a:lnTo>
                  <a:pt x="1657207" y="636667"/>
                </a:lnTo>
                <a:lnTo>
                  <a:pt x="0" y="636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35946" y="3054858"/>
            <a:ext cx="4199940" cy="119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6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Les piliers d’un accueil inclusif</a:t>
            </a:r>
          </a:p>
        </p:txBody>
      </p:sp>
      <p:grpSp>
        <p:nvGrpSpPr>
          <p:cNvPr name="Group 3" id="3"/>
          <p:cNvGrpSpPr/>
          <p:nvPr/>
        </p:nvGrpSpPr>
        <p:grpSpPr>
          <a:xfrm rot="5400000">
            <a:off x="1671542" y="674328"/>
            <a:ext cx="1023041" cy="708745"/>
            <a:chOff x="0" y="0"/>
            <a:chExt cx="678321" cy="46992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00417" y="517179"/>
            <a:ext cx="840771" cy="1023041"/>
            <a:chOff x="0" y="0"/>
            <a:chExt cx="282794" cy="3441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2794" cy="344100"/>
            </a:xfrm>
            <a:custGeom>
              <a:avLst/>
              <a:gdLst/>
              <a:ahLst/>
              <a:cxnLst/>
              <a:rect r="r" b="b" t="t" l="l"/>
              <a:pathLst>
                <a:path h="344100" w="282794">
                  <a:moveTo>
                    <a:pt x="0" y="0"/>
                  </a:moveTo>
                  <a:lnTo>
                    <a:pt x="282794" y="0"/>
                  </a:lnTo>
                  <a:lnTo>
                    <a:pt x="282794" y="344100"/>
                  </a:lnTo>
                  <a:lnTo>
                    <a:pt x="0" y="34410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14300"/>
              <a:ext cx="282794" cy="458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689260" y="632460"/>
            <a:ext cx="6375242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Contenu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305424" y="3054858"/>
            <a:ext cx="4237744" cy="119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6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Exercice pratique : simulations d’accueil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19658" y="6411693"/>
            <a:ext cx="4954328" cy="119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6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Stratégies concrètes et attitudes à privilégier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106639" y="6489528"/>
            <a:ext cx="5057263" cy="1195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6"/>
              </a:lnSpc>
            </a:pPr>
            <a:r>
              <a:rPr lang="en-US" sz="3600" spc="36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Construction d’une liste de vérification collective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554961" y="2550688"/>
            <a:ext cx="2540058" cy="2540058"/>
            <a:chOff x="0" y="0"/>
            <a:chExt cx="558800" cy="558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58800" cy="558800"/>
            </a:xfrm>
            <a:custGeom>
              <a:avLst/>
              <a:gdLst/>
              <a:ahLst/>
              <a:cxnLst/>
              <a:rect r="r" b="b" t="t" l="l"/>
              <a:pathLst>
                <a:path h="558800" w="558800">
                  <a:moveTo>
                    <a:pt x="0" y="558800"/>
                  </a:moveTo>
                  <a:cubicBezTo>
                    <a:pt x="0" y="411634"/>
                    <a:pt x="59606" y="267731"/>
                    <a:pt x="163669" y="163669"/>
                  </a:cubicBezTo>
                  <a:cubicBezTo>
                    <a:pt x="267731" y="59606"/>
                    <a:pt x="411634" y="0"/>
                    <a:pt x="558800" y="0"/>
                  </a:cubicBezTo>
                  <a:lnTo>
                    <a:pt x="558800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65100" y="50800"/>
              <a:ext cx="393700" cy="508000"/>
            </a:xfrm>
            <a:prstGeom prst="rect">
              <a:avLst/>
            </a:prstGeom>
          </p:spPr>
          <p:txBody>
            <a:bodyPr anchor="ctr" rtlCol="false" tIns="41812" lIns="41812" bIns="41812" rIns="41812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5400000">
            <a:off x="9192981" y="2550688"/>
            <a:ext cx="2540058" cy="2540058"/>
            <a:chOff x="0" y="0"/>
            <a:chExt cx="558800" cy="558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58800" cy="558800"/>
            </a:xfrm>
            <a:custGeom>
              <a:avLst/>
              <a:gdLst/>
              <a:ahLst/>
              <a:cxnLst/>
              <a:rect r="r" b="b" t="t" l="l"/>
              <a:pathLst>
                <a:path h="558800" w="558800">
                  <a:moveTo>
                    <a:pt x="0" y="558800"/>
                  </a:moveTo>
                  <a:cubicBezTo>
                    <a:pt x="0" y="411634"/>
                    <a:pt x="59606" y="267731"/>
                    <a:pt x="163669" y="163669"/>
                  </a:cubicBezTo>
                  <a:cubicBezTo>
                    <a:pt x="267731" y="59606"/>
                    <a:pt x="411634" y="0"/>
                    <a:pt x="558800" y="0"/>
                  </a:cubicBezTo>
                  <a:lnTo>
                    <a:pt x="558800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65100" y="50800"/>
              <a:ext cx="393700" cy="508000"/>
            </a:xfrm>
            <a:prstGeom prst="rect">
              <a:avLst/>
            </a:prstGeom>
          </p:spPr>
          <p:txBody>
            <a:bodyPr anchor="ctr" rtlCol="false" tIns="41812" lIns="41812" bIns="41812" rIns="41812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-5400000">
            <a:off x="6554961" y="5196254"/>
            <a:ext cx="2540058" cy="2540058"/>
            <a:chOff x="0" y="0"/>
            <a:chExt cx="558800" cy="558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58800" cy="558800"/>
            </a:xfrm>
            <a:custGeom>
              <a:avLst/>
              <a:gdLst/>
              <a:ahLst/>
              <a:cxnLst/>
              <a:rect r="r" b="b" t="t" l="l"/>
              <a:pathLst>
                <a:path h="558800" w="558800">
                  <a:moveTo>
                    <a:pt x="0" y="558800"/>
                  </a:moveTo>
                  <a:cubicBezTo>
                    <a:pt x="0" y="411634"/>
                    <a:pt x="59606" y="267731"/>
                    <a:pt x="163669" y="163669"/>
                  </a:cubicBezTo>
                  <a:cubicBezTo>
                    <a:pt x="267731" y="59606"/>
                    <a:pt x="411634" y="0"/>
                    <a:pt x="558800" y="0"/>
                  </a:cubicBezTo>
                  <a:lnTo>
                    <a:pt x="558800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65100" y="50800"/>
              <a:ext cx="393700" cy="508000"/>
            </a:xfrm>
            <a:prstGeom prst="rect">
              <a:avLst/>
            </a:prstGeom>
          </p:spPr>
          <p:txBody>
            <a:bodyPr anchor="ctr" rtlCol="false" tIns="41812" lIns="41812" bIns="41812" rIns="41812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10800000">
            <a:off x="9192981" y="5196254"/>
            <a:ext cx="2540058" cy="2540058"/>
            <a:chOff x="0" y="0"/>
            <a:chExt cx="558800" cy="558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58800" cy="558800"/>
            </a:xfrm>
            <a:custGeom>
              <a:avLst/>
              <a:gdLst/>
              <a:ahLst/>
              <a:cxnLst/>
              <a:rect r="r" b="b" t="t" l="l"/>
              <a:pathLst>
                <a:path h="558800" w="558800">
                  <a:moveTo>
                    <a:pt x="0" y="558800"/>
                  </a:moveTo>
                  <a:cubicBezTo>
                    <a:pt x="0" y="411634"/>
                    <a:pt x="59606" y="267731"/>
                    <a:pt x="163669" y="163669"/>
                  </a:cubicBezTo>
                  <a:cubicBezTo>
                    <a:pt x="267731" y="59606"/>
                    <a:pt x="411634" y="0"/>
                    <a:pt x="558800" y="0"/>
                  </a:cubicBezTo>
                  <a:lnTo>
                    <a:pt x="558800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DD8033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65100" y="50800"/>
              <a:ext cx="393700" cy="508000"/>
            </a:xfrm>
            <a:prstGeom prst="rect">
              <a:avLst/>
            </a:prstGeom>
          </p:spPr>
          <p:txBody>
            <a:bodyPr anchor="ctr" rtlCol="false" tIns="41812" lIns="41812" bIns="41812" rIns="41812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7434854" y="3240366"/>
            <a:ext cx="1342624" cy="1634854"/>
          </a:xfrm>
          <a:custGeom>
            <a:avLst/>
            <a:gdLst/>
            <a:ahLst/>
            <a:cxnLst/>
            <a:rect r="r" b="b" t="t" l="l"/>
            <a:pathLst>
              <a:path h="1634854" w="1342624">
                <a:moveTo>
                  <a:pt x="0" y="0"/>
                </a:moveTo>
                <a:lnTo>
                  <a:pt x="1342623" y="0"/>
                </a:lnTo>
                <a:lnTo>
                  <a:pt x="1342623" y="1634854"/>
                </a:lnTo>
                <a:lnTo>
                  <a:pt x="0" y="163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656298" y="3183248"/>
            <a:ext cx="1144196" cy="1691971"/>
          </a:xfrm>
          <a:custGeom>
            <a:avLst/>
            <a:gdLst/>
            <a:ahLst/>
            <a:cxnLst/>
            <a:rect r="r" b="b" t="t" l="l"/>
            <a:pathLst>
              <a:path h="1691971" w="1144196">
                <a:moveTo>
                  <a:pt x="0" y="0"/>
                </a:moveTo>
                <a:lnTo>
                  <a:pt x="1144195" y="0"/>
                </a:lnTo>
                <a:lnTo>
                  <a:pt x="1144195" y="1691972"/>
                </a:lnTo>
                <a:lnTo>
                  <a:pt x="0" y="1691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9452204" y="5365135"/>
            <a:ext cx="1552384" cy="1691971"/>
          </a:xfrm>
          <a:custGeom>
            <a:avLst/>
            <a:gdLst/>
            <a:ahLst/>
            <a:cxnLst/>
            <a:rect r="r" b="b" t="t" l="l"/>
            <a:pathLst>
              <a:path h="1691971" w="1552384">
                <a:moveTo>
                  <a:pt x="0" y="0"/>
                </a:moveTo>
                <a:lnTo>
                  <a:pt x="1552384" y="0"/>
                </a:lnTo>
                <a:lnTo>
                  <a:pt x="1552384" y="1691972"/>
                </a:lnTo>
                <a:lnTo>
                  <a:pt x="0" y="1691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310035" y="5365135"/>
            <a:ext cx="1704432" cy="1636255"/>
          </a:xfrm>
          <a:custGeom>
            <a:avLst/>
            <a:gdLst/>
            <a:ahLst/>
            <a:cxnLst/>
            <a:rect r="r" b="b" t="t" l="l"/>
            <a:pathLst>
              <a:path h="1636255" w="1704432">
                <a:moveTo>
                  <a:pt x="0" y="0"/>
                </a:moveTo>
                <a:lnTo>
                  <a:pt x="1704432" y="0"/>
                </a:lnTo>
                <a:lnTo>
                  <a:pt x="1704432" y="1636255"/>
                </a:lnTo>
                <a:lnTo>
                  <a:pt x="0" y="16362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6198356" y="9000304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028700" y="1805021"/>
            <a:ext cx="1206895" cy="1000215"/>
          </a:xfrm>
          <a:custGeom>
            <a:avLst/>
            <a:gdLst/>
            <a:ahLst/>
            <a:cxnLst/>
            <a:rect r="r" b="b" t="t" l="l"/>
            <a:pathLst>
              <a:path h="1000215" w="1206895">
                <a:moveTo>
                  <a:pt x="0" y="0"/>
                </a:moveTo>
                <a:lnTo>
                  <a:pt x="1206895" y="0"/>
                </a:lnTo>
                <a:lnTo>
                  <a:pt x="1206895" y="1000214"/>
                </a:lnTo>
                <a:lnTo>
                  <a:pt x="0" y="1000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-10800000">
            <a:off x="1489051" y="4250043"/>
            <a:ext cx="3223431" cy="1708418"/>
          </a:xfrm>
          <a:custGeom>
            <a:avLst/>
            <a:gdLst/>
            <a:ahLst/>
            <a:cxnLst/>
            <a:rect r="r" b="b" t="t" l="l"/>
            <a:pathLst>
              <a:path h="1708418" w="3223431">
                <a:moveTo>
                  <a:pt x="3223431" y="0"/>
                </a:moveTo>
                <a:lnTo>
                  <a:pt x="0" y="0"/>
                </a:lnTo>
                <a:lnTo>
                  <a:pt x="0" y="1708419"/>
                </a:lnTo>
                <a:lnTo>
                  <a:pt x="3223431" y="1708419"/>
                </a:lnTo>
                <a:lnTo>
                  <a:pt x="32234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28700" y="6204217"/>
            <a:ext cx="4917178" cy="1063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7"/>
              </a:lnSpc>
            </a:pPr>
            <a:r>
              <a:rPr lang="en-US" b="true" sz="3399" spc="33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Comprendre les phases</a:t>
            </a:r>
          </a:p>
          <a:p>
            <a:pPr algn="ctr">
              <a:lnSpc>
                <a:spcPts val="3807"/>
              </a:lnSpc>
            </a:pPr>
            <a:r>
              <a:rPr lang="en-US" b="true" sz="3399" spc="33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du processus migratoire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405313" y="1848690"/>
            <a:ext cx="1356344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40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Accueil et rappel des modules précédents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542627" y="6204217"/>
            <a:ext cx="4970827" cy="107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Introspection et prise de conscience culturelle</a:t>
            </a:r>
          </a:p>
        </p:txBody>
      </p:sp>
      <p:sp>
        <p:nvSpPr>
          <p:cNvPr name="Freeform 27" id="27"/>
          <p:cNvSpPr/>
          <p:nvPr/>
        </p:nvSpPr>
        <p:spPr>
          <a:xfrm flipH="true" flipV="false" rot="0">
            <a:off x="7961226" y="4257775"/>
            <a:ext cx="2133628" cy="1786913"/>
          </a:xfrm>
          <a:custGeom>
            <a:avLst/>
            <a:gdLst/>
            <a:ahLst/>
            <a:cxnLst/>
            <a:rect r="r" b="b" t="t" l="l"/>
            <a:pathLst>
              <a:path h="1786913" w="2133628">
                <a:moveTo>
                  <a:pt x="2133628" y="0"/>
                </a:moveTo>
                <a:lnTo>
                  <a:pt x="0" y="0"/>
                </a:lnTo>
                <a:lnTo>
                  <a:pt x="0" y="1786913"/>
                </a:lnTo>
                <a:lnTo>
                  <a:pt x="2133628" y="1786913"/>
                </a:lnTo>
                <a:lnTo>
                  <a:pt x="213362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1811650" y="6214631"/>
            <a:ext cx="5447650" cy="1063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7"/>
              </a:lnSpc>
            </a:pPr>
            <a:r>
              <a:rPr lang="en-US" b="true" sz="3399" spc="33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Développer la compétence interculturelle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13342254" y="4541238"/>
            <a:ext cx="2895377" cy="1523692"/>
          </a:xfrm>
          <a:custGeom>
            <a:avLst/>
            <a:gdLst/>
            <a:ahLst/>
            <a:cxnLst/>
            <a:rect r="r" b="b" t="t" l="l"/>
            <a:pathLst>
              <a:path h="1523692" w="2895377">
                <a:moveTo>
                  <a:pt x="0" y="0"/>
                </a:moveTo>
                <a:lnTo>
                  <a:pt x="2895377" y="0"/>
                </a:lnTo>
                <a:lnTo>
                  <a:pt x="2895377" y="1523693"/>
                </a:lnTo>
                <a:lnTo>
                  <a:pt x="0" y="15236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19312" y="1859914"/>
            <a:ext cx="15046275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Partage d’expériences : les bons et mauvais gestes d’accueil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4" id="4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TextBox 13" id="13"/>
          <p:cNvSpPr txBox="true"/>
          <p:nvPr/>
        </p:nvSpPr>
        <p:spPr>
          <a:xfrm rot="0">
            <a:off x="1028700" y="4811459"/>
            <a:ext cx="4970827" cy="58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Travail en sous-groupes</a:t>
            </a:r>
          </a:p>
        </p:txBody>
      </p:sp>
      <p:grpSp>
        <p:nvGrpSpPr>
          <p:cNvPr name="Group 14" id="14"/>
          <p:cNvGrpSpPr/>
          <p:nvPr/>
        </p:nvGrpSpPr>
        <p:grpSpPr>
          <a:xfrm rot="5400000">
            <a:off x="5990533" y="4721733"/>
            <a:ext cx="1217605" cy="843535"/>
            <a:chOff x="0" y="0"/>
            <a:chExt cx="678321" cy="46992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7202078" y="4811459"/>
            <a:ext cx="3841957" cy="58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Retour en plénière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7871749" y="6446869"/>
            <a:ext cx="2807917" cy="2811431"/>
          </a:xfrm>
          <a:custGeom>
            <a:avLst/>
            <a:gdLst/>
            <a:ahLst/>
            <a:cxnLst/>
            <a:rect r="r" b="b" t="t" l="l"/>
            <a:pathLst>
              <a:path h="2811431" w="2807917">
                <a:moveTo>
                  <a:pt x="0" y="0"/>
                </a:moveTo>
                <a:lnTo>
                  <a:pt x="2807917" y="0"/>
                </a:lnTo>
                <a:lnTo>
                  <a:pt x="2807917" y="2811431"/>
                </a:lnTo>
                <a:lnTo>
                  <a:pt x="0" y="2811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6198356" y="9000304"/>
            <a:ext cx="1060944" cy="257996"/>
            <a:chOff x="0" y="0"/>
            <a:chExt cx="1414592" cy="343994"/>
          </a:xfrm>
        </p:grpSpPr>
        <p:grpSp>
          <p:nvGrpSpPr>
            <p:cNvPr name="Group 20" id="20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Freeform 29" id="29"/>
          <p:cNvSpPr/>
          <p:nvPr/>
        </p:nvSpPr>
        <p:spPr>
          <a:xfrm flipH="false" flipV="false" rot="0">
            <a:off x="1028700" y="1867161"/>
            <a:ext cx="1228738" cy="1496180"/>
          </a:xfrm>
          <a:custGeom>
            <a:avLst/>
            <a:gdLst/>
            <a:ahLst/>
            <a:cxnLst/>
            <a:rect r="r" b="b" t="t" l="l"/>
            <a:pathLst>
              <a:path h="1496180" w="1228738">
                <a:moveTo>
                  <a:pt x="0" y="0"/>
                </a:moveTo>
                <a:lnTo>
                  <a:pt x="1228738" y="0"/>
                </a:lnTo>
                <a:lnTo>
                  <a:pt x="1228738" y="1496179"/>
                </a:lnTo>
                <a:lnTo>
                  <a:pt x="0" y="14961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2249519" y="4568571"/>
            <a:ext cx="4323684" cy="107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 </a:t>
            </a: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Li</a:t>
            </a:r>
            <a:r>
              <a:rPr lang="en-US" sz="33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en avec les modules précédents </a:t>
            </a:r>
          </a:p>
        </p:txBody>
      </p:sp>
      <p:grpSp>
        <p:nvGrpSpPr>
          <p:cNvPr name="Group 31" id="31"/>
          <p:cNvGrpSpPr/>
          <p:nvPr/>
        </p:nvGrpSpPr>
        <p:grpSpPr>
          <a:xfrm rot="5400000">
            <a:off x="11037974" y="4721733"/>
            <a:ext cx="1217605" cy="843535"/>
            <a:chOff x="0" y="0"/>
            <a:chExt cx="678321" cy="46992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78321" cy="469928"/>
            </a:xfrm>
            <a:custGeom>
              <a:avLst/>
              <a:gdLst/>
              <a:ahLst/>
              <a:cxnLst/>
              <a:rect r="r" b="b" t="t" l="l"/>
              <a:pathLst>
                <a:path h="469928" w="678321">
                  <a:moveTo>
                    <a:pt x="339160" y="0"/>
                  </a:moveTo>
                  <a:lnTo>
                    <a:pt x="678321" y="469928"/>
                  </a:lnTo>
                  <a:lnTo>
                    <a:pt x="0" y="469928"/>
                  </a:lnTo>
                  <a:lnTo>
                    <a:pt x="339160" y="0"/>
                  </a:lnTo>
                  <a:close/>
                </a:path>
              </a:pathLst>
            </a:custGeom>
            <a:solidFill>
              <a:srgbClr val="99B246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105988" y="103881"/>
              <a:ext cx="466346" cy="332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70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20600" y="9403969"/>
            <a:ext cx="1060944" cy="257996"/>
            <a:chOff x="0" y="0"/>
            <a:chExt cx="1414592" cy="343994"/>
          </a:xfrm>
        </p:grpSpPr>
        <p:grpSp>
          <p:nvGrpSpPr>
            <p:cNvPr name="Group 3" id="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1028700"/>
            <a:ext cx="1060944" cy="257996"/>
            <a:chOff x="0" y="0"/>
            <a:chExt cx="1414592" cy="343994"/>
          </a:xfrm>
        </p:grpSpPr>
        <p:grpSp>
          <p:nvGrpSpPr>
            <p:cNvPr name="Group 13" id="13"/>
            <p:cNvGrpSpPr/>
            <p:nvPr/>
          </p:nvGrpSpPr>
          <p:grpSpPr>
            <a:xfrm rot="5400000">
              <a:off x="0" y="0"/>
              <a:ext cx="343994" cy="343994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BC73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536103" y="0"/>
              <a:ext cx="343994" cy="343994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5400000">
              <a:off x="1070598" y="0"/>
              <a:ext cx="343994" cy="343994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-38100"/>
                <a:ext cx="660400" cy="774700"/>
              </a:xfrm>
              <a:prstGeom prst="rect">
                <a:avLst/>
              </a:prstGeom>
            </p:spPr>
            <p:txBody>
              <a:bodyPr anchor="ctr" rtlCol="false" tIns="51157" lIns="51157" bIns="51157" rIns="51157"/>
              <a:lstStyle/>
              <a:p>
                <a:pPr algn="ctr">
                  <a:lnSpc>
                    <a:spcPts val="3170"/>
                  </a:lnSpc>
                </a:pPr>
              </a:p>
            </p:txBody>
          </p:sp>
        </p:grpSp>
      </p:grpSp>
      <p:sp>
        <p:nvSpPr>
          <p:cNvPr name="TextBox 22" id="22"/>
          <p:cNvSpPr txBox="true"/>
          <p:nvPr/>
        </p:nvSpPr>
        <p:spPr>
          <a:xfrm rot="0">
            <a:off x="2792053" y="4158827"/>
            <a:ext cx="11947405" cy="107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b="true" sz="3399" u="sng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  <a:hlinkClick r:id="rId2" tooltip="https://www.youtube.com/watch?v=vJG698U2Mvo"/>
              </a:rPr>
              <a:t>Équité, diversité et inclusion : entre accueil et résistance</a:t>
            </a:r>
          </a:p>
          <a:p>
            <a:pPr algn="ctr">
              <a:lnSpc>
                <a:spcPts val="3875"/>
              </a:lnSpc>
            </a:pP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8207108" y="4960494"/>
            <a:ext cx="1873784" cy="1091479"/>
          </a:xfrm>
          <a:custGeom>
            <a:avLst/>
            <a:gdLst/>
            <a:ahLst/>
            <a:cxnLst/>
            <a:rect r="r" b="b" t="t" l="l"/>
            <a:pathLst>
              <a:path h="1091479" w="1873784">
                <a:moveTo>
                  <a:pt x="0" y="0"/>
                </a:moveTo>
                <a:lnTo>
                  <a:pt x="1873784" y="0"/>
                </a:lnTo>
                <a:lnTo>
                  <a:pt x="1873784" y="1091479"/>
                </a:lnTo>
                <a:lnTo>
                  <a:pt x="0" y="1091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519312" y="1859914"/>
            <a:ext cx="1249288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Présentation : les piliers d’un accueil inclusif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980323" y="1754664"/>
            <a:ext cx="1157698" cy="1246367"/>
            <a:chOff x="0" y="0"/>
            <a:chExt cx="1543597" cy="1661823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448415" y="42527"/>
              <a:ext cx="701590" cy="264558"/>
              <a:chOff x="0" y="0"/>
              <a:chExt cx="664220" cy="250466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664220" cy="250466"/>
              </a:xfrm>
              <a:custGeom>
                <a:avLst/>
                <a:gdLst/>
                <a:ahLst/>
                <a:cxnLst/>
                <a:rect r="r" b="b" t="t" l="l"/>
                <a:pathLst>
                  <a:path h="250466" w="664220">
                    <a:moveTo>
                      <a:pt x="125233" y="0"/>
                    </a:moveTo>
                    <a:lnTo>
                      <a:pt x="538986" y="0"/>
                    </a:lnTo>
                    <a:cubicBezTo>
                      <a:pt x="608151" y="0"/>
                      <a:pt x="664220" y="56069"/>
                      <a:pt x="664220" y="125233"/>
                    </a:cubicBezTo>
                    <a:lnTo>
                      <a:pt x="664220" y="125233"/>
                    </a:lnTo>
                    <a:cubicBezTo>
                      <a:pt x="664220" y="194398"/>
                      <a:pt x="608151" y="250466"/>
                      <a:pt x="538986" y="250466"/>
                    </a:cubicBezTo>
                    <a:lnTo>
                      <a:pt x="125233" y="250466"/>
                    </a:lnTo>
                    <a:cubicBezTo>
                      <a:pt x="56069" y="250466"/>
                      <a:pt x="0" y="194398"/>
                      <a:pt x="0" y="125233"/>
                    </a:cubicBezTo>
                    <a:lnTo>
                      <a:pt x="0" y="125233"/>
                    </a:lnTo>
                    <a:cubicBezTo>
                      <a:pt x="0" y="56069"/>
                      <a:pt x="56069" y="0"/>
                      <a:pt x="125233" y="0"/>
                    </a:cubicBezTo>
                    <a:close/>
                  </a:path>
                </a:pathLst>
              </a:custGeom>
              <a:solidFill>
                <a:srgbClr val="99B246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0"/>
                <a:ext cx="664220" cy="250466"/>
              </a:xfrm>
              <a:prstGeom prst="rect">
                <a:avLst/>
              </a:prstGeom>
            </p:spPr>
            <p:txBody>
              <a:bodyPr anchor="ctr" rtlCol="false" tIns="48097" lIns="48097" bIns="48097" rIns="48097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29" id="29"/>
            <p:cNvSpPr/>
            <p:nvPr/>
          </p:nvSpPr>
          <p:spPr>
            <a:xfrm flipH="false" flipV="false" rot="0">
              <a:off x="600709" y="0"/>
              <a:ext cx="397002" cy="263510"/>
            </a:xfrm>
            <a:custGeom>
              <a:avLst/>
              <a:gdLst/>
              <a:ahLst/>
              <a:cxnLst/>
              <a:rect r="r" b="b" t="t" l="l"/>
              <a:pathLst>
                <a:path h="263510" w="397002">
                  <a:moveTo>
                    <a:pt x="0" y="0"/>
                  </a:moveTo>
                  <a:lnTo>
                    <a:pt x="397002" y="0"/>
                  </a:lnTo>
                  <a:lnTo>
                    <a:pt x="397002" y="263510"/>
                  </a:lnTo>
                  <a:lnTo>
                    <a:pt x="0" y="26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30" id="30"/>
            <p:cNvGrpSpPr/>
            <p:nvPr/>
          </p:nvGrpSpPr>
          <p:grpSpPr>
            <a:xfrm rot="0">
              <a:off x="0" y="1379102"/>
              <a:ext cx="1543597" cy="282721"/>
              <a:chOff x="0" y="0"/>
              <a:chExt cx="1461378" cy="267662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1461378" cy="267662"/>
              </a:xfrm>
              <a:custGeom>
                <a:avLst/>
                <a:gdLst/>
                <a:ahLst/>
                <a:cxnLst/>
                <a:rect r="r" b="b" t="t" l="l"/>
                <a:pathLst>
                  <a:path h="267662" w="1461378">
                    <a:moveTo>
                      <a:pt x="72210" y="0"/>
                    </a:moveTo>
                    <a:lnTo>
                      <a:pt x="1389168" y="0"/>
                    </a:lnTo>
                    <a:cubicBezTo>
                      <a:pt x="1408319" y="0"/>
                      <a:pt x="1426686" y="7608"/>
                      <a:pt x="1440228" y="21150"/>
                    </a:cubicBezTo>
                    <a:cubicBezTo>
                      <a:pt x="1453770" y="34692"/>
                      <a:pt x="1461378" y="53059"/>
                      <a:pt x="1461378" y="72210"/>
                    </a:cubicBezTo>
                    <a:lnTo>
                      <a:pt x="1461378" y="195452"/>
                    </a:lnTo>
                    <a:cubicBezTo>
                      <a:pt x="1461378" y="235332"/>
                      <a:pt x="1429048" y="267662"/>
                      <a:pt x="1389168" y="267662"/>
                    </a:cubicBezTo>
                    <a:lnTo>
                      <a:pt x="72210" y="267662"/>
                    </a:lnTo>
                    <a:cubicBezTo>
                      <a:pt x="32330" y="267662"/>
                      <a:pt x="0" y="235332"/>
                      <a:pt x="0" y="195452"/>
                    </a:cubicBezTo>
                    <a:lnTo>
                      <a:pt x="0" y="72210"/>
                    </a:lnTo>
                    <a:cubicBezTo>
                      <a:pt x="0" y="53059"/>
                      <a:pt x="7608" y="34692"/>
                      <a:pt x="21150" y="21150"/>
                    </a:cubicBezTo>
                    <a:cubicBezTo>
                      <a:pt x="34692" y="7608"/>
                      <a:pt x="53059" y="0"/>
                      <a:pt x="72210" y="0"/>
                    </a:cubicBezTo>
                    <a:close/>
                  </a:path>
                </a:pathLst>
              </a:custGeom>
              <a:solidFill>
                <a:srgbClr val="A6715E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0"/>
                <a:ext cx="1461378" cy="267662"/>
              </a:xfrm>
              <a:prstGeom prst="rect">
                <a:avLst/>
              </a:prstGeom>
            </p:spPr>
            <p:txBody>
              <a:bodyPr anchor="ctr" rtlCol="false" tIns="48097" lIns="48097" bIns="48097" rIns="48097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33" id="33"/>
            <p:cNvSpPr/>
            <p:nvPr/>
          </p:nvSpPr>
          <p:spPr>
            <a:xfrm flipH="false" flipV="false" rot="0">
              <a:off x="581391" y="1366644"/>
              <a:ext cx="397002" cy="263510"/>
            </a:xfrm>
            <a:custGeom>
              <a:avLst/>
              <a:gdLst/>
              <a:ahLst/>
              <a:cxnLst/>
              <a:rect r="r" b="b" t="t" l="l"/>
              <a:pathLst>
                <a:path h="263510" w="397002">
                  <a:moveTo>
                    <a:pt x="0" y="0"/>
                  </a:moveTo>
                  <a:lnTo>
                    <a:pt x="397002" y="0"/>
                  </a:lnTo>
                  <a:lnTo>
                    <a:pt x="397002" y="263510"/>
                  </a:lnTo>
                  <a:lnTo>
                    <a:pt x="0" y="26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34" id="34"/>
            <p:cNvGrpSpPr/>
            <p:nvPr/>
          </p:nvGrpSpPr>
          <p:grpSpPr>
            <a:xfrm rot="0">
              <a:off x="113148" y="1083340"/>
              <a:ext cx="1317301" cy="255063"/>
              <a:chOff x="0" y="0"/>
              <a:chExt cx="1247135" cy="241477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1247135" cy="241477"/>
              </a:xfrm>
              <a:custGeom>
                <a:avLst/>
                <a:gdLst/>
                <a:ahLst/>
                <a:cxnLst/>
                <a:rect r="r" b="b" t="t" l="l"/>
                <a:pathLst>
                  <a:path h="241477" w="1247135">
                    <a:moveTo>
                      <a:pt x="84615" y="0"/>
                    </a:moveTo>
                    <a:lnTo>
                      <a:pt x="1162520" y="0"/>
                    </a:lnTo>
                    <a:cubicBezTo>
                      <a:pt x="1209251" y="0"/>
                      <a:pt x="1247135" y="37883"/>
                      <a:pt x="1247135" y="84615"/>
                    </a:cubicBezTo>
                    <a:lnTo>
                      <a:pt x="1247135" y="156862"/>
                    </a:lnTo>
                    <a:cubicBezTo>
                      <a:pt x="1247135" y="203593"/>
                      <a:pt x="1209251" y="241477"/>
                      <a:pt x="1162520" y="241477"/>
                    </a:cubicBezTo>
                    <a:lnTo>
                      <a:pt x="84615" y="241477"/>
                    </a:lnTo>
                    <a:cubicBezTo>
                      <a:pt x="37883" y="241477"/>
                      <a:pt x="0" y="203593"/>
                      <a:pt x="0" y="156862"/>
                    </a:cubicBezTo>
                    <a:lnTo>
                      <a:pt x="0" y="84615"/>
                    </a:lnTo>
                    <a:cubicBezTo>
                      <a:pt x="0" y="37883"/>
                      <a:pt x="37883" y="0"/>
                      <a:pt x="84615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0"/>
                <a:ext cx="1247135" cy="241477"/>
              </a:xfrm>
              <a:prstGeom prst="rect">
                <a:avLst/>
              </a:prstGeom>
            </p:spPr>
            <p:txBody>
              <a:bodyPr anchor="ctr" rtlCol="false" tIns="48097" lIns="48097" bIns="48097" rIns="48097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581391" y="1030997"/>
              <a:ext cx="416320" cy="276332"/>
            </a:xfrm>
            <a:custGeom>
              <a:avLst/>
              <a:gdLst/>
              <a:ahLst/>
              <a:cxnLst/>
              <a:rect r="r" b="b" t="t" l="l"/>
              <a:pathLst>
                <a:path h="276332" w="416320">
                  <a:moveTo>
                    <a:pt x="0" y="0"/>
                  </a:moveTo>
                  <a:lnTo>
                    <a:pt x="416320" y="0"/>
                  </a:lnTo>
                  <a:lnTo>
                    <a:pt x="416320" y="276333"/>
                  </a:lnTo>
                  <a:lnTo>
                    <a:pt x="0" y="276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38" id="38"/>
            <p:cNvGrpSpPr/>
            <p:nvPr/>
          </p:nvGrpSpPr>
          <p:grpSpPr>
            <a:xfrm rot="0">
              <a:off x="242482" y="723940"/>
              <a:ext cx="1094139" cy="280134"/>
              <a:chOff x="0" y="0"/>
              <a:chExt cx="1035859" cy="265213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1035859" cy="265213"/>
              </a:xfrm>
              <a:custGeom>
                <a:avLst/>
                <a:gdLst/>
                <a:ahLst/>
                <a:cxnLst/>
                <a:rect r="r" b="b" t="t" l="l"/>
                <a:pathLst>
                  <a:path h="265213" w="1035859">
                    <a:moveTo>
                      <a:pt x="101873" y="0"/>
                    </a:moveTo>
                    <a:lnTo>
                      <a:pt x="933986" y="0"/>
                    </a:lnTo>
                    <a:cubicBezTo>
                      <a:pt x="961005" y="0"/>
                      <a:pt x="986917" y="10733"/>
                      <a:pt x="1006022" y="29838"/>
                    </a:cubicBezTo>
                    <a:cubicBezTo>
                      <a:pt x="1025126" y="48943"/>
                      <a:pt x="1035859" y="74855"/>
                      <a:pt x="1035859" y="101873"/>
                    </a:cubicBezTo>
                    <a:lnTo>
                      <a:pt x="1035859" y="163340"/>
                    </a:lnTo>
                    <a:cubicBezTo>
                      <a:pt x="1035859" y="190358"/>
                      <a:pt x="1025126" y="216270"/>
                      <a:pt x="1006022" y="235375"/>
                    </a:cubicBezTo>
                    <a:cubicBezTo>
                      <a:pt x="986917" y="254480"/>
                      <a:pt x="961005" y="265213"/>
                      <a:pt x="933986" y="265213"/>
                    </a:cubicBezTo>
                    <a:lnTo>
                      <a:pt x="101873" y="265213"/>
                    </a:lnTo>
                    <a:cubicBezTo>
                      <a:pt x="74855" y="265213"/>
                      <a:pt x="48943" y="254480"/>
                      <a:pt x="29838" y="235375"/>
                    </a:cubicBezTo>
                    <a:cubicBezTo>
                      <a:pt x="10733" y="216270"/>
                      <a:pt x="0" y="190358"/>
                      <a:pt x="0" y="163340"/>
                    </a:cubicBezTo>
                    <a:lnTo>
                      <a:pt x="0" y="101873"/>
                    </a:lnTo>
                    <a:cubicBezTo>
                      <a:pt x="0" y="74855"/>
                      <a:pt x="10733" y="48943"/>
                      <a:pt x="29838" y="29838"/>
                    </a:cubicBezTo>
                    <a:cubicBezTo>
                      <a:pt x="48943" y="10733"/>
                      <a:pt x="74855" y="0"/>
                      <a:pt x="101873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0"/>
                <a:ext cx="1035859" cy="265213"/>
              </a:xfrm>
              <a:prstGeom prst="rect">
                <a:avLst/>
              </a:prstGeom>
            </p:spPr>
            <p:txBody>
              <a:bodyPr anchor="ctr" rtlCol="false" tIns="48097" lIns="48097" bIns="48097" rIns="48097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41" id="41"/>
            <p:cNvSpPr/>
            <p:nvPr/>
          </p:nvSpPr>
          <p:spPr>
            <a:xfrm flipH="false" flipV="false" rot="0">
              <a:off x="591073" y="671597"/>
              <a:ext cx="396956" cy="263480"/>
            </a:xfrm>
            <a:custGeom>
              <a:avLst/>
              <a:gdLst/>
              <a:ahLst/>
              <a:cxnLst/>
              <a:rect r="r" b="b" t="t" l="l"/>
              <a:pathLst>
                <a:path h="263480" w="396956">
                  <a:moveTo>
                    <a:pt x="0" y="0"/>
                  </a:moveTo>
                  <a:lnTo>
                    <a:pt x="396956" y="0"/>
                  </a:lnTo>
                  <a:lnTo>
                    <a:pt x="396956" y="263480"/>
                  </a:lnTo>
                  <a:lnTo>
                    <a:pt x="0" y="263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2" id="42"/>
            <p:cNvGrpSpPr/>
            <p:nvPr/>
          </p:nvGrpSpPr>
          <p:grpSpPr>
            <a:xfrm rot="0">
              <a:off x="346507" y="380191"/>
              <a:ext cx="886089" cy="264483"/>
              <a:chOff x="0" y="0"/>
              <a:chExt cx="838892" cy="250395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38892" cy="250395"/>
              </a:xfrm>
              <a:custGeom>
                <a:avLst/>
                <a:gdLst/>
                <a:ahLst/>
                <a:cxnLst/>
                <a:rect r="r" b="b" t="t" l="l"/>
                <a:pathLst>
                  <a:path h="250395" w="838892">
                    <a:moveTo>
                      <a:pt x="125197" y="0"/>
                    </a:moveTo>
                    <a:lnTo>
                      <a:pt x="713694" y="0"/>
                    </a:lnTo>
                    <a:cubicBezTo>
                      <a:pt x="746898" y="0"/>
                      <a:pt x="778743" y="13190"/>
                      <a:pt x="802222" y="36669"/>
                    </a:cubicBezTo>
                    <a:cubicBezTo>
                      <a:pt x="825701" y="60149"/>
                      <a:pt x="838892" y="91993"/>
                      <a:pt x="838892" y="125197"/>
                    </a:cubicBezTo>
                    <a:lnTo>
                      <a:pt x="838892" y="125197"/>
                    </a:lnTo>
                    <a:cubicBezTo>
                      <a:pt x="838892" y="158402"/>
                      <a:pt x="825701" y="190246"/>
                      <a:pt x="802222" y="213725"/>
                    </a:cubicBezTo>
                    <a:cubicBezTo>
                      <a:pt x="778743" y="237205"/>
                      <a:pt x="746898" y="250395"/>
                      <a:pt x="713694" y="250395"/>
                    </a:cubicBezTo>
                    <a:lnTo>
                      <a:pt x="125197" y="250395"/>
                    </a:lnTo>
                    <a:cubicBezTo>
                      <a:pt x="91993" y="250395"/>
                      <a:pt x="60149" y="237205"/>
                      <a:pt x="36669" y="213725"/>
                    </a:cubicBezTo>
                    <a:cubicBezTo>
                      <a:pt x="13190" y="190246"/>
                      <a:pt x="0" y="158402"/>
                      <a:pt x="0" y="125197"/>
                    </a:cubicBezTo>
                    <a:lnTo>
                      <a:pt x="0" y="125197"/>
                    </a:lnTo>
                    <a:cubicBezTo>
                      <a:pt x="0" y="91993"/>
                      <a:pt x="13190" y="60149"/>
                      <a:pt x="36669" y="36669"/>
                    </a:cubicBezTo>
                    <a:cubicBezTo>
                      <a:pt x="60149" y="13190"/>
                      <a:pt x="91993" y="0"/>
                      <a:pt x="125197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0"/>
                <a:ext cx="838892" cy="250395"/>
              </a:xfrm>
              <a:prstGeom prst="rect">
                <a:avLst/>
              </a:prstGeom>
            </p:spPr>
            <p:txBody>
              <a:bodyPr anchor="ctr" rtlCol="false" tIns="48097" lIns="48097" bIns="48097" rIns="48097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45" id="45"/>
            <p:cNvSpPr/>
            <p:nvPr/>
          </p:nvSpPr>
          <p:spPr>
            <a:xfrm flipH="false" flipV="false" rot="0">
              <a:off x="581391" y="334008"/>
              <a:ext cx="416320" cy="276332"/>
            </a:xfrm>
            <a:custGeom>
              <a:avLst/>
              <a:gdLst/>
              <a:ahLst/>
              <a:cxnLst/>
              <a:rect r="r" b="b" t="t" l="l"/>
              <a:pathLst>
                <a:path h="276332" w="416320">
                  <a:moveTo>
                    <a:pt x="0" y="0"/>
                  </a:moveTo>
                  <a:lnTo>
                    <a:pt x="416320" y="0"/>
                  </a:lnTo>
                  <a:lnTo>
                    <a:pt x="416320" y="276332"/>
                  </a:lnTo>
                  <a:lnTo>
                    <a:pt x="0" y="276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5400000">
            <a:off x="1028700" y="899702"/>
            <a:ext cx="257996" cy="2579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1430777" y="899702"/>
            <a:ext cx="257996" cy="25799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1831648" y="899702"/>
            <a:ext cx="257996" cy="25799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689260" y="632460"/>
            <a:ext cx="1211129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40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Les piliers d’un accueil inclusif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2762756" y="7932503"/>
            <a:ext cx="11130921" cy="1316171"/>
            <a:chOff x="0" y="0"/>
            <a:chExt cx="14841228" cy="1754895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176022"/>
              <a:ext cx="8620314" cy="1578873"/>
              <a:chOff x="0" y="0"/>
              <a:chExt cx="1461378" cy="267662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461378" cy="267662"/>
              </a:xfrm>
              <a:custGeom>
                <a:avLst/>
                <a:gdLst/>
                <a:ahLst/>
                <a:cxnLst/>
                <a:rect r="r" b="b" t="t" l="l"/>
                <a:pathLst>
                  <a:path h="267662" w="1461378">
                    <a:moveTo>
                      <a:pt x="58676" y="0"/>
                    </a:moveTo>
                    <a:lnTo>
                      <a:pt x="1402702" y="0"/>
                    </a:lnTo>
                    <a:cubicBezTo>
                      <a:pt x="1418263" y="0"/>
                      <a:pt x="1433188" y="6182"/>
                      <a:pt x="1444192" y="17186"/>
                    </a:cubicBezTo>
                    <a:cubicBezTo>
                      <a:pt x="1455196" y="28190"/>
                      <a:pt x="1461378" y="43114"/>
                      <a:pt x="1461378" y="58676"/>
                    </a:cubicBezTo>
                    <a:lnTo>
                      <a:pt x="1461378" y="208986"/>
                    </a:lnTo>
                    <a:cubicBezTo>
                      <a:pt x="1461378" y="224548"/>
                      <a:pt x="1455196" y="239472"/>
                      <a:pt x="1444192" y="250476"/>
                    </a:cubicBezTo>
                    <a:cubicBezTo>
                      <a:pt x="1433188" y="261480"/>
                      <a:pt x="1418263" y="267662"/>
                      <a:pt x="1402702" y="267662"/>
                    </a:cubicBezTo>
                    <a:lnTo>
                      <a:pt x="58676" y="267662"/>
                    </a:lnTo>
                    <a:cubicBezTo>
                      <a:pt x="26270" y="267662"/>
                      <a:pt x="0" y="241392"/>
                      <a:pt x="0" y="208986"/>
                    </a:cubicBezTo>
                    <a:lnTo>
                      <a:pt x="0" y="58676"/>
                    </a:lnTo>
                    <a:cubicBezTo>
                      <a:pt x="0" y="43114"/>
                      <a:pt x="6182" y="28190"/>
                      <a:pt x="17186" y="17186"/>
                    </a:cubicBezTo>
                    <a:cubicBezTo>
                      <a:pt x="28190" y="6182"/>
                      <a:pt x="43114" y="0"/>
                      <a:pt x="58676" y="0"/>
                    </a:cubicBezTo>
                    <a:close/>
                  </a:path>
                </a:pathLst>
              </a:custGeom>
              <a:solidFill>
                <a:srgbClr val="A6715E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0"/>
                <a:ext cx="1461378" cy="267662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25" id="25"/>
            <p:cNvSpPr/>
            <p:nvPr/>
          </p:nvSpPr>
          <p:spPr>
            <a:xfrm flipH="false" flipV="false" rot="0">
              <a:off x="3246815" y="0"/>
              <a:ext cx="2217083" cy="1471589"/>
            </a:xfrm>
            <a:custGeom>
              <a:avLst/>
              <a:gdLst/>
              <a:ahLst/>
              <a:cxnLst/>
              <a:rect r="r" b="b" t="t" l="l"/>
              <a:pathLst>
                <a:path h="1471589" w="2217083">
                  <a:moveTo>
                    <a:pt x="0" y="0"/>
                  </a:moveTo>
                  <a:lnTo>
                    <a:pt x="2217083" y="0"/>
                  </a:lnTo>
                  <a:lnTo>
                    <a:pt x="2217083" y="1471589"/>
                  </a:lnTo>
                  <a:lnTo>
                    <a:pt x="0" y="147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3755289" y="176022"/>
              <a:ext cx="1200135" cy="1043117"/>
            </a:xfrm>
            <a:custGeom>
              <a:avLst/>
              <a:gdLst/>
              <a:ahLst/>
              <a:cxnLst/>
              <a:rect r="r" b="b" t="t" l="l"/>
              <a:pathLst>
                <a:path h="1043117" w="1200135">
                  <a:moveTo>
                    <a:pt x="0" y="0"/>
                  </a:moveTo>
                  <a:lnTo>
                    <a:pt x="1200136" y="0"/>
                  </a:lnTo>
                  <a:lnTo>
                    <a:pt x="1200136" y="1043117"/>
                  </a:lnTo>
                  <a:lnTo>
                    <a:pt x="0" y="1043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7" id="27"/>
            <p:cNvGrpSpPr/>
            <p:nvPr/>
          </p:nvGrpSpPr>
          <p:grpSpPr>
            <a:xfrm rot="0">
              <a:off x="9933893" y="176022"/>
              <a:ext cx="4907335" cy="1509132"/>
              <a:chOff x="0" y="0"/>
              <a:chExt cx="831927" cy="255839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31927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831927">
                    <a:moveTo>
                      <a:pt x="103071" y="0"/>
                    </a:moveTo>
                    <a:lnTo>
                      <a:pt x="728855" y="0"/>
                    </a:lnTo>
                    <a:cubicBezTo>
                      <a:pt x="785780" y="0"/>
                      <a:pt x="831927" y="46147"/>
                      <a:pt x="831927" y="103071"/>
                    </a:cubicBezTo>
                    <a:lnTo>
                      <a:pt x="831927" y="152768"/>
                    </a:lnTo>
                    <a:cubicBezTo>
                      <a:pt x="831927" y="209692"/>
                      <a:pt x="785780" y="255839"/>
                      <a:pt x="728855" y="255839"/>
                    </a:cubicBezTo>
                    <a:lnTo>
                      <a:pt x="103071" y="255839"/>
                    </a:lnTo>
                    <a:cubicBezTo>
                      <a:pt x="46147" y="255839"/>
                      <a:pt x="0" y="209692"/>
                      <a:pt x="0" y="152768"/>
                    </a:cubicBezTo>
                    <a:lnTo>
                      <a:pt x="0" y="103071"/>
                    </a:lnTo>
                    <a:cubicBezTo>
                      <a:pt x="0" y="46147"/>
                      <a:pt x="46147" y="0"/>
                      <a:pt x="10307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A6715E"/>
                </a:solidFill>
                <a:prstDash val="solid"/>
                <a:round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0"/>
                <a:ext cx="831927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  <a:r>
                  <a:rPr lang="en-US" b="true" sz="2799" strike="noStrike" u="none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Créer un climat sécurisant</a:t>
                </a:r>
              </a:p>
            </p:txBody>
          </p:sp>
        </p:grpSp>
        <p:sp>
          <p:nvSpPr>
            <p:cNvPr name="AutoShape 30" id="30"/>
            <p:cNvSpPr/>
            <p:nvPr/>
          </p:nvSpPr>
          <p:spPr>
            <a:xfrm>
              <a:off x="8848240" y="1023179"/>
              <a:ext cx="942192" cy="0"/>
            </a:xfrm>
            <a:prstGeom prst="line">
              <a:avLst/>
            </a:prstGeom>
            <a:ln cap="flat" w="25400">
              <a:solidFill>
                <a:srgbClr val="A6715E"/>
              </a:solidFill>
              <a:prstDash val="solid"/>
              <a:headEnd type="none" len="sm" w="sm"/>
              <a:tailEnd type="oval" len="lg" w="lg"/>
            </a:ln>
          </p:spPr>
        </p:sp>
      </p:grpSp>
      <p:grpSp>
        <p:nvGrpSpPr>
          <p:cNvPr name="Group 31" id="31"/>
          <p:cNvGrpSpPr/>
          <p:nvPr/>
        </p:nvGrpSpPr>
        <p:grpSpPr>
          <a:xfrm rot="0">
            <a:off x="3227499" y="6625776"/>
            <a:ext cx="5517410" cy="1068310"/>
            <a:chOff x="0" y="0"/>
            <a:chExt cx="1247135" cy="24147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247135" cy="241477"/>
            </a:xfrm>
            <a:custGeom>
              <a:avLst/>
              <a:gdLst/>
              <a:ahLst/>
              <a:cxnLst/>
              <a:rect r="r" b="b" t="t" l="l"/>
              <a:pathLst>
                <a:path h="241477" w="1247135">
                  <a:moveTo>
                    <a:pt x="68756" y="0"/>
                  </a:moveTo>
                  <a:lnTo>
                    <a:pt x="1178379" y="0"/>
                  </a:lnTo>
                  <a:cubicBezTo>
                    <a:pt x="1216352" y="0"/>
                    <a:pt x="1247135" y="30783"/>
                    <a:pt x="1247135" y="68756"/>
                  </a:cubicBezTo>
                  <a:lnTo>
                    <a:pt x="1247135" y="172721"/>
                  </a:lnTo>
                  <a:cubicBezTo>
                    <a:pt x="1247135" y="190956"/>
                    <a:pt x="1239891" y="208444"/>
                    <a:pt x="1226997" y="221339"/>
                  </a:cubicBezTo>
                  <a:cubicBezTo>
                    <a:pt x="1214102" y="234233"/>
                    <a:pt x="1196614" y="241477"/>
                    <a:pt x="1178379" y="241477"/>
                  </a:cubicBezTo>
                  <a:lnTo>
                    <a:pt x="68756" y="241477"/>
                  </a:lnTo>
                  <a:cubicBezTo>
                    <a:pt x="30783" y="241477"/>
                    <a:pt x="0" y="210694"/>
                    <a:pt x="0" y="172721"/>
                  </a:cubicBezTo>
                  <a:lnTo>
                    <a:pt x="0" y="68756"/>
                  </a:lnTo>
                  <a:cubicBezTo>
                    <a:pt x="0" y="30783"/>
                    <a:pt x="30783" y="0"/>
                    <a:pt x="68756" y="0"/>
                  </a:cubicBezTo>
                  <a:close/>
                </a:path>
              </a:pathLst>
            </a:custGeom>
            <a:solidFill>
              <a:srgbClr val="D14835">
                <a:alpha val="27843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0"/>
              <a:ext cx="1247135" cy="241477"/>
            </a:xfrm>
            <a:prstGeom prst="rect">
              <a:avLst/>
            </a:prstGeom>
          </p:spPr>
          <p:txBody>
            <a:bodyPr anchor="ctr" rtlCol="false" tIns="59191" lIns="59191" bIns="59191" rIns="59191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5188697" y="6406544"/>
            <a:ext cx="1743724" cy="1157397"/>
          </a:xfrm>
          <a:custGeom>
            <a:avLst/>
            <a:gdLst/>
            <a:ahLst/>
            <a:cxnLst/>
            <a:rect r="r" b="b" t="t" l="l"/>
            <a:pathLst>
              <a:path h="1157397" w="1743724">
                <a:moveTo>
                  <a:pt x="0" y="0"/>
                </a:moveTo>
                <a:lnTo>
                  <a:pt x="1743724" y="0"/>
                </a:lnTo>
                <a:lnTo>
                  <a:pt x="1743724" y="1157397"/>
                </a:lnTo>
                <a:lnTo>
                  <a:pt x="0" y="1157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3778373" y="4994806"/>
            <a:ext cx="4582714" cy="1173321"/>
            <a:chOff x="0" y="0"/>
            <a:chExt cx="1035859" cy="265213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35859" cy="265213"/>
            </a:xfrm>
            <a:custGeom>
              <a:avLst/>
              <a:gdLst/>
              <a:ahLst/>
              <a:cxnLst/>
              <a:rect r="r" b="b" t="t" l="l"/>
              <a:pathLst>
                <a:path h="265213" w="1035859">
                  <a:moveTo>
                    <a:pt x="82779" y="0"/>
                  </a:moveTo>
                  <a:lnTo>
                    <a:pt x="953080" y="0"/>
                  </a:lnTo>
                  <a:cubicBezTo>
                    <a:pt x="998798" y="0"/>
                    <a:pt x="1035859" y="37062"/>
                    <a:pt x="1035859" y="82779"/>
                  </a:cubicBezTo>
                  <a:lnTo>
                    <a:pt x="1035859" y="182434"/>
                  </a:lnTo>
                  <a:cubicBezTo>
                    <a:pt x="1035859" y="228151"/>
                    <a:pt x="998798" y="265213"/>
                    <a:pt x="953080" y="265213"/>
                  </a:cubicBezTo>
                  <a:lnTo>
                    <a:pt x="82779" y="265213"/>
                  </a:lnTo>
                  <a:cubicBezTo>
                    <a:pt x="37062" y="265213"/>
                    <a:pt x="0" y="228151"/>
                    <a:pt x="0" y="182434"/>
                  </a:cubicBezTo>
                  <a:lnTo>
                    <a:pt x="0" y="82779"/>
                  </a:lnTo>
                  <a:cubicBezTo>
                    <a:pt x="0" y="37062"/>
                    <a:pt x="37062" y="0"/>
                    <a:pt x="82779" y="0"/>
                  </a:cubicBezTo>
                  <a:close/>
                </a:path>
              </a:pathLst>
            </a:custGeom>
            <a:solidFill>
              <a:srgbClr val="D87355">
                <a:alpha val="27843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0"/>
              <a:ext cx="1035859" cy="265213"/>
            </a:xfrm>
            <a:prstGeom prst="rect">
              <a:avLst/>
            </a:prstGeom>
          </p:spPr>
          <p:txBody>
            <a:bodyPr anchor="ctr" rtlCol="false" tIns="59191" lIns="59191" bIns="59191" rIns="59191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5238419" y="4775574"/>
            <a:ext cx="1662620" cy="1103564"/>
          </a:xfrm>
          <a:custGeom>
            <a:avLst/>
            <a:gdLst/>
            <a:ahLst/>
            <a:cxnLst/>
            <a:rect r="r" b="b" t="t" l="l"/>
            <a:pathLst>
              <a:path h="1103564" w="1662620">
                <a:moveTo>
                  <a:pt x="0" y="0"/>
                </a:moveTo>
                <a:lnTo>
                  <a:pt x="1662621" y="0"/>
                </a:lnTo>
                <a:lnTo>
                  <a:pt x="1662621" y="1103564"/>
                </a:lnTo>
                <a:lnTo>
                  <a:pt x="0" y="1103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4214072" y="1711923"/>
            <a:ext cx="3711314" cy="2825526"/>
            <a:chOff x="0" y="0"/>
            <a:chExt cx="4948419" cy="3767368"/>
          </a:xfrm>
        </p:grpSpPr>
        <p:grpSp>
          <p:nvGrpSpPr>
            <p:cNvPr name="Group 40" id="40"/>
            <p:cNvGrpSpPr/>
            <p:nvPr/>
          </p:nvGrpSpPr>
          <p:grpSpPr>
            <a:xfrm rot="0">
              <a:off x="515174" y="237493"/>
              <a:ext cx="3918072" cy="1477441"/>
              <a:chOff x="0" y="0"/>
              <a:chExt cx="664220" cy="250466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664220" cy="250466"/>
              </a:xfrm>
              <a:custGeom>
                <a:avLst/>
                <a:gdLst/>
                <a:ahLst/>
                <a:cxnLst/>
                <a:rect r="r" b="b" t="t" l="l"/>
                <a:pathLst>
                  <a:path h="250466" w="664220">
                    <a:moveTo>
                      <a:pt x="125233" y="0"/>
                    </a:moveTo>
                    <a:lnTo>
                      <a:pt x="538986" y="0"/>
                    </a:lnTo>
                    <a:cubicBezTo>
                      <a:pt x="608151" y="0"/>
                      <a:pt x="664220" y="56069"/>
                      <a:pt x="664220" y="125233"/>
                    </a:cubicBezTo>
                    <a:lnTo>
                      <a:pt x="664220" y="125233"/>
                    </a:lnTo>
                    <a:cubicBezTo>
                      <a:pt x="664220" y="194398"/>
                      <a:pt x="608151" y="250466"/>
                      <a:pt x="538986" y="250466"/>
                    </a:cubicBezTo>
                    <a:lnTo>
                      <a:pt x="125233" y="250466"/>
                    </a:lnTo>
                    <a:cubicBezTo>
                      <a:pt x="56069" y="250466"/>
                      <a:pt x="0" y="194398"/>
                      <a:pt x="0" y="125233"/>
                    </a:cubicBezTo>
                    <a:lnTo>
                      <a:pt x="0" y="125233"/>
                    </a:lnTo>
                    <a:cubicBezTo>
                      <a:pt x="0" y="56069"/>
                      <a:pt x="56069" y="0"/>
                      <a:pt x="125233" y="0"/>
                    </a:cubicBezTo>
                    <a:close/>
                  </a:path>
                </a:pathLst>
              </a:custGeom>
              <a:solidFill>
                <a:srgbClr val="99B246">
                  <a:alpha val="27843"/>
                </a:srgbClr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0"/>
                <a:ext cx="664220" cy="250466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1365668" y="0"/>
              <a:ext cx="2217083" cy="1471589"/>
            </a:xfrm>
            <a:custGeom>
              <a:avLst/>
              <a:gdLst/>
              <a:ahLst/>
              <a:cxnLst/>
              <a:rect r="r" b="b" t="t" l="l"/>
              <a:pathLst>
                <a:path h="1471589" w="2217083">
                  <a:moveTo>
                    <a:pt x="0" y="0"/>
                  </a:moveTo>
                  <a:lnTo>
                    <a:pt x="2217083" y="0"/>
                  </a:lnTo>
                  <a:lnTo>
                    <a:pt x="2217083" y="1471589"/>
                  </a:lnTo>
                  <a:lnTo>
                    <a:pt x="0" y="147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4" id="44"/>
            <p:cNvGrpSpPr/>
            <p:nvPr/>
          </p:nvGrpSpPr>
          <p:grpSpPr>
            <a:xfrm rot="0">
              <a:off x="0" y="2290348"/>
              <a:ext cx="4948419" cy="1477020"/>
              <a:chOff x="0" y="0"/>
              <a:chExt cx="838892" cy="250395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38892" cy="250395"/>
              </a:xfrm>
              <a:custGeom>
                <a:avLst/>
                <a:gdLst/>
                <a:ahLst/>
                <a:cxnLst/>
                <a:rect r="r" b="b" t="t" l="l"/>
                <a:pathLst>
                  <a:path h="250395" w="838892">
                    <a:moveTo>
                      <a:pt x="102216" y="0"/>
                    </a:moveTo>
                    <a:lnTo>
                      <a:pt x="736676" y="0"/>
                    </a:lnTo>
                    <a:cubicBezTo>
                      <a:pt x="793128" y="0"/>
                      <a:pt x="838892" y="45763"/>
                      <a:pt x="838892" y="102216"/>
                    </a:cubicBezTo>
                    <a:lnTo>
                      <a:pt x="838892" y="148179"/>
                    </a:lnTo>
                    <a:cubicBezTo>
                      <a:pt x="838892" y="204632"/>
                      <a:pt x="793128" y="250395"/>
                      <a:pt x="736676" y="250395"/>
                    </a:cubicBezTo>
                    <a:lnTo>
                      <a:pt x="102216" y="250395"/>
                    </a:lnTo>
                    <a:cubicBezTo>
                      <a:pt x="45763" y="250395"/>
                      <a:pt x="0" y="204632"/>
                      <a:pt x="0" y="148179"/>
                    </a:cubicBezTo>
                    <a:lnTo>
                      <a:pt x="0" y="102216"/>
                    </a:lnTo>
                    <a:cubicBezTo>
                      <a:pt x="0" y="45763"/>
                      <a:pt x="45763" y="0"/>
                      <a:pt x="102216" y="0"/>
                    </a:cubicBezTo>
                    <a:close/>
                  </a:path>
                </a:pathLst>
              </a:custGeom>
              <a:solidFill>
                <a:srgbClr val="FFBD59">
                  <a:alpha val="27843"/>
                </a:srgbClr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0"/>
                <a:ext cx="838892" cy="250395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47" id="47"/>
            <p:cNvSpPr/>
            <p:nvPr/>
          </p:nvSpPr>
          <p:spPr>
            <a:xfrm flipH="false" flipV="false" rot="0">
              <a:off x="1311727" y="2032434"/>
              <a:ext cx="2324965" cy="1543196"/>
            </a:xfrm>
            <a:custGeom>
              <a:avLst/>
              <a:gdLst/>
              <a:ahLst/>
              <a:cxnLst/>
              <a:rect r="r" b="b" t="t" l="l"/>
              <a:pathLst>
                <a:path h="1543196" w="2324965">
                  <a:moveTo>
                    <a:pt x="0" y="0"/>
                  </a:moveTo>
                  <a:lnTo>
                    <a:pt x="2324965" y="0"/>
                  </a:lnTo>
                  <a:lnTo>
                    <a:pt x="2324965" y="1543196"/>
                  </a:lnTo>
                  <a:lnTo>
                    <a:pt x="0" y="1543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5400000">
            <a:off x="1028700" y="899702"/>
            <a:ext cx="257996" cy="2579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1430777" y="899702"/>
            <a:ext cx="257996" cy="25799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1831648" y="899702"/>
            <a:ext cx="257996" cy="25799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689260" y="632460"/>
            <a:ext cx="1211129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40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Les piliers d’un accueil inclusif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2762756" y="6406544"/>
            <a:ext cx="11219383" cy="2842130"/>
            <a:chOff x="0" y="0"/>
            <a:chExt cx="14959177" cy="3789507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668841" y="292310"/>
              <a:ext cx="7356546" cy="1424414"/>
              <a:chOff x="0" y="0"/>
              <a:chExt cx="1247135" cy="241477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247135" cy="241477"/>
              </a:xfrm>
              <a:custGeom>
                <a:avLst/>
                <a:gdLst/>
                <a:ahLst/>
                <a:cxnLst/>
                <a:rect r="r" b="b" t="t" l="l"/>
                <a:pathLst>
                  <a:path h="241477" w="1247135">
                    <a:moveTo>
                      <a:pt x="68756" y="0"/>
                    </a:moveTo>
                    <a:lnTo>
                      <a:pt x="1178379" y="0"/>
                    </a:lnTo>
                    <a:cubicBezTo>
                      <a:pt x="1216352" y="0"/>
                      <a:pt x="1247135" y="30783"/>
                      <a:pt x="1247135" y="68756"/>
                    </a:cubicBezTo>
                    <a:lnTo>
                      <a:pt x="1247135" y="172721"/>
                    </a:lnTo>
                    <a:cubicBezTo>
                      <a:pt x="1247135" y="190956"/>
                      <a:pt x="1239891" y="208444"/>
                      <a:pt x="1226997" y="221339"/>
                    </a:cubicBezTo>
                    <a:cubicBezTo>
                      <a:pt x="1214102" y="234233"/>
                      <a:pt x="1196614" y="241477"/>
                      <a:pt x="1178379" y="241477"/>
                    </a:cubicBezTo>
                    <a:lnTo>
                      <a:pt x="68756" y="241477"/>
                    </a:lnTo>
                    <a:cubicBezTo>
                      <a:pt x="30783" y="241477"/>
                      <a:pt x="0" y="210694"/>
                      <a:pt x="0" y="172721"/>
                    </a:cubicBezTo>
                    <a:lnTo>
                      <a:pt x="0" y="68756"/>
                    </a:lnTo>
                    <a:cubicBezTo>
                      <a:pt x="0" y="30783"/>
                      <a:pt x="30783" y="0"/>
                      <a:pt x="68756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0"/>
                <a:ext cx="1247135" cy="241477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25" id="25"/>
            <p:cNvSpPr/>
            <p:nvPr/>
          </p:nvSpPr>
          <p:spPr>
            <a:xfrm flipH="false" flipV="false" rot="0">
              <a:off x="3283772" y="0"/>
              <a:ext cx="2324965" cy="1543196"/>
            </a:xfrm>
            <a:custGeom>
              <a:avLst/>
              <a:gdLst/>
              <a:ahLst/>
              <a:cxnLst/>
              <a:rect r="r" b="b" t="t" l="l"/>
              <a:pathLst>
                <a:path h="1543196" w="2324965">
                  <a:moveTo>
                    <a:pt x="0" y="0"/>
                  </a:moveTo>
                  <a:lnTo>
                    <a:pt x="2324966" y="0"/>
                  </a:lnTo>
                  <a:lnTo>
                    <a:pt x="2324966" y="1543196"/>
                  </a:lnTo>
                  <a:lnTo>
                    <a:pt x="0" y="1543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6" id="26"/>
            <p:cNvGrpSpPr/>
            <p:nvPr/>
          </p:nvGrpSpPr>
          <p:grpSpPr>
            <a:xfrm rot="0">
              <a:off x="9197106" y="159912"/>
              <a:ext cx="5762071" cy="1509132"/>
              <a:chOff x="0" y="0"/>
              <a:chExt cx="976828" cy="255839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976828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976828">
                    <a:moveTo>
                      <a:pt x="87782" y="0"/>
                    </a:moveTo>
                    <a:lnTo>
                      <a:pt x="889046" y="0"/>
                    </a:lnTo>
                    <a:cubicBezTo>
                      <a:pt x="912327" y="0"/>
                      <a:pt x="934655" y="9248"/>
                      <a:pt x="951117" y="25711"/>
                    </a:cubicBezTo>
                    <a:cubicBezTo>
                      <a:pt x="967579" y="42173"/>
                      <a:pt x="976828" y="64501"/>
                      <a:pt x="976828" y="87782"/>
                    </a:cubicBezTo>
                    <a:lnTo>
                      <a:pt x="976828" y="168057"/>
                    </a:lnTo>
                    <a:cubicBezTo>
                      <a:pt x="976828" y="191338"/>
                      <a:pt x="967579" y="213666"/>
                      <a:pt x="951117" y="230128"/>
                    </a:cubicBezTo>
                    <a:cubicBezTo>
                      <a:pt x="934655" y="246590"/>
                      <a:pt x="912327" y="255839"/>
                      <a:pt x="889046" y="255839"/>
                    </a:cubicBezTo>
                    <a:lnTo>
                      <a:pt x="87782" y="255839"/>
                    </a:lnTo>
                    <a:cubicBezTo>
                      <a:pt x="64501" y="255839"/>
                      <a:pt x="42173" y="246590"/>
                      <a:pt x="25711" y="230128"/>
                    </a:cubicBezTo>
                    <a:cubicBezTo>
                      <a:pt x="9248" y="213666"/>
                      <a:pt x="0" y="191338"/>
                      <a:pt x="0" y="168057"/>
                    </a:cubicBezTo>
                    <a:lnTo>
                      <a:pt x="0" y="87782"/>
                    </a:lnTo>
                    <a:cubicBezTo>
                      <a:pt x="0" y="64501"/>
                      <a:pt x="9248" y="42173"/>
                      <a:pt x="25711" y="25711"/>
                    </a:cubicBezTo>
                    <a:cubicBezTo>
                      <a:pt x="42173" y="9248"/>
                      <a:pt x="64501" y="0"/>
                      <a:pt x="8778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D14835"/>
                </a:solidFill>
                <a:prstDash val="solid"/>
                <a:round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0"/>
                <a:ext cx="976828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3359"/>
                  </a:lnSpc>
                </a:pPr>
                <a:r>
                  <a:rPr lang="en-US" sz="2799" b="true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Reconnaître et</a:t>
                </a:r>
              </a:p>
              <a:p>
                <a:pPr algn="ctr">
                  <a:lnSpc>
                    <a:spcPts val="3359"/>
                  </a:lnSpc>
                </a:pPr>
                <a:r>
                  <a:rPr lang="en-US" b="true" sz="2799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 valider les émotions</a:t>
                </a:r>
              </a:p>
            </p:txBody>
          </p:sp>
        </p:grpSp>
        <p:sp>
          <p:nvSpPr>
            <p:cNvPr name="AutoShape 29" id="29"/>
            <p:cNvSpPr/>
            <p:nvPr/>
          </p:nvSpPr>
          <p:spPr>
            <a:xfrm>
              <a:off x="8165425" y="988297"/>
              <a:ext cx="897439" cy="0"/>
            </a:xfrm>
            <a:prstGeom prst="line">
              <a:avLst/>
            </a:prstGeom>
            <a:ln cap="flat" w="25400">
              <a:solidFill>
                <a:srgbClr val="D14835"/>
              </a:solidFill>
              <a:prstDash val="solid"/>
              <a:headEnd type="none" len="sm" w="sm"/>
              <a:tailEnd type="oval" len="lg" w="lg"/>
            </a:ln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3834635" y="205085"/>
              <a:ext cx="1223240" cy="1133026"/>
            </a:xfrm>
            <a:custGeom>
              <a:avLst/>
              <a:gdLst/>
              <a:ahLst/>
              <a:cxnLst/>
              <a:rect r="r" b="b" t="t" l="l"/>
              <a:pathLst>
                <a:path h="1133026" w="1223240">
                  <a:moveTo>
                    <a:pt x="0" y="0"/>
                  </a:moveTo>
                  <a:lnTo>
                    <a:pt x="1223240" y="0"/>
                  </a:lnTo>
                  <a:lnTo>
                    <a:pt x="1223240" y="1133026"/>
                  </a:lnTo>
                  <a:lnTo>
                    <a:pt x="0" y="1133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31" id="31"/>
            <p:cNvGrpSpPr/>
            <p:nvPr/>
          </p:nvGrpSpPr>
          <p:grpSpPr>
            <a:xfrm rot="0">
              <a:off x="0" y="2210634"/>
              <a:ext cx="8620314" cy="1578873"/>
              <a:chOff x="0" y="0"/>
              <a:chExt cx="1461378" cy="267662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461378" cy="267662"/>
              </a:xfrm>
              <a:custGeom>
                <a:avLst/>
                <a:gdLst/>
                <a:ahLst/>
                <a:cxnLst/>
                <a:rect r="r" b="b" t="t" l="l"/>
                <a:pathLst>
                  <a:path h="267662" w="1461378">
                    <a:moveTo>
                      <a:pt x="58676" y="0"/>
                    </a:moveTo>
                    <a:lnTo>
                      <a:pt x="1402702" y="0"/>
                    </a:lnTo>
                    <a:cubicBezTo>
                      <a:pt x="1418263" y="0"/>
                      <a:pt x="1433188" y="6182"/>
                      <a:pt x="1444192" y="17186"/>
                    </a:cubicBezTo>
                    <a:cubicBezTo>
                      <a:pt x="1455196" y="28190"/>
                      <a:pt x="1461378" y="43114"/>
                      <a:pt x="1461378" y="58676"/>
                    </a:cubicBezTo>
                    <a:lnTo>
                      <a:pt x="1461378" y="208986"/>
                    </a:lnTo>
                    <a:cubicBezTo>
                      <a:pt x="1461378" y="224548"/>
                      <a:pt x="1455196" y="239472"/>
                      <a:pt x="1444192" y="250476"/>
                    </a:cubicBezTo>
                    <a:cubicBezTo>
                      <a:pt x="1433188" y="261480"/>
                      <a:pt x="1418263" y="267662"/>
                      <a:pt x="1402702" y="267662"/>
                    </a:cubicBezTo>
                    <a:lnTo>
                      <a:pt x="58676" y="267662"/>
                    </a:lnTo>
                    <a:cubicBezTo>
                      <a:pt x="26270" y="267662"/>
                      <a:pt x="0" y="241392"/>
                      <a:pt x="0" y="208986"/>
                    </a:cubicBezTo>
                    <a:lnTo>
                      <a:pt x="0" y="58676"/>
                    </a:lnTo>
                    <a:cubicBezTo>
                      <a:pt x="0" y="43114"/>
                      <a:pt x="6182" y="28190"/>
                      <a:pt x="17186" y="17186"/>
                    </a:cubicBezTo>
                    <a:cubicBezTo>
                      <a:pt x="28190" y="6182"/>
                      <a:pt x="43114" y="0"/>
                      <a:pt x="58676" y="0"/>
                    </a:cubicBezTo>
                    <a:close/>
                  </a:path>
                </a:pathLst>
              </a:custGeom>
              <a:solidFill>
                <a:srgbClr val="A6715E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0"/>
                <a:ext cx="1461378" cy="267662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34" id="34"/>
            <p:cNvSpPr/>
            <p:nvPr/>
          </p:nvSpPr>
          <p:spPr>
            <a:xfrm flipH="false" flipV="false" rot="0">
              <a:off x="3246815" y="2034612"/>
              <a:ext cx="2217083" cy="1471589"/>
            </a:xfrm>
            <a:custGeom>
              <a:avLst/>
              <a:gdLst/>
              <a:ahLst/>
              <a:cxnLst/>
              <a:rect r="r" b="b" t="t" l="l"/>
              <a:pathLst>
                <a:path h="1471589" w="2217083">
                  <a:moveTo>
                    <a:pt x="0" y="0"/>
                  </a:moveTo>
                  <a:lnTo>
                    <a:pt x="2217083" y="0"/>
                  </a:lnTo>
                  <a:lnTo>
                    <a:pt x="2217083" y="1471589"/>
                  </a:lnTo>
                  <a:lnTo>
                    <a:pt x="0" y="147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3755289" y="2210634"/>
              <a:ext cx="1200135" cy="1043117"/>
            </a:xfrm>
            <a:custGeom>
              <a:avLst/>
              <a:gdLst/>
              <a:ahLst/>
              <a:cxnLst/>
              <a:rect r="r" b="b" t="t" l="l"/>
              <a:pathLst>
                <a:path h="1043117" w="1200135">
                  <a:moveTo>
                    <a:pt x="0" y="0"/>
                  </a:moveTo>
                  <a:lnTo>
                    <a:pt x="1200136" y="0"/>
                  </a:lnTo>
                  <a:lnTo>
                    <a:pt x="1200136" y="1043117"/>
                  </a:lnTo>
                  <a:lnTo>
                    <a:pt x="0" y="1043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36" id="36"/>
            <p:cNvGrpSpPr/>
            <p:nvPr/>
          </p:nvGrpSpPr>
          <p:grpSpPr>
            <a:xfrm rot="0">
              <a:off x="9933893" y="2210634"/>
              <a:ext cx="4907335" cy="1509132"/>
              <a:chOff x="0" y="0"/>
              <a:chExt cx="831927" cy="255839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831927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831927">
                    <a:moveTo>
                      <a:pt x="103071" y="0"/>
                    </a:moveTo>
                    <a:lnTo>
                      <a:pt x="728855" y="0"/>
                    </a:lnTo>
                    <a:cubicBezTo>
                      <a:pt x="785780" y="0"/>
                      <a:pt x="831927" y="46147"/>
                      <a:pt x="831927" y="103071"/>
                    </a:cubicBezTo>
                    <a:lnTo>
                      <a:pt x="831927" y="152768"/>
                    </a:lnTo>
                    <a:cubicBezTo>
                      <a:pt x="831927" y="209692"/>
                      <a:pt x="785780" y="255839"/>
                      <a:pt x="728855" y="255839"/>
                    </a:cubicBezTo>
                    <a:lnTo>
                      <a:pt x="103071" y="255839"/>
                    </a:lnTo>
                    <a:cubicBezTo>
                      <a:pt x="46147" y="255839"/>
                      <a:pt x="0" y="209692"/>
                      <a:pt x="0" y="152768"/>
                    </a:cubicBezTo>
                    <a:lnTo>
                      <a:pt x="0" y="103071"/>
                    </a:lnTo>
                    <a:cubicBezTo>
                      <a:pt x="0" y="46147"/>
                      <a:pt x="46147" y="0"/>
                      <a:pt x="10307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A6715E"/>
                </a:solidFill>
                <a:prstDash val="solid"/>
                <a:round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0"/>
                <a:ext cx="831927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  <a:r>
                  <a:rPr lang="en-US" b="true" sz="2799" strike="noStrike" u="none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Créer un climat sécurisant</a:t>
                </a:r>
              </a:p>
            </p:txBody>
          </p:sp>
        </p:grpSp>
        <p:sp>
          <p:nvSpPr>
            <p:cNvPr name="AutoShape 39" id="39"/>
            <p:cNvSpPr/>
            <p:nvPr/>
          </p:nvSpPr>
          <p:spPr>
            <a:xfrm>
              <a:off x="8848240" y="3057791"/>
              <a:ext cx="942192" cy="0"/>
            </a:xfrm>
            <a:prstGeom prst="line">
              <a:avLst/>
            </a:prstGeom>
            <a:ln cap="flat" w="25400">
              <a:solidFill>
                <a:srgbClr val="A6715E"/>
              </a:solidFill>
              <a:prstDash val="solid"/>
              <a:headEnd type="none" len="sm" w="sm"/>
              <a:tailEnd type="oval" len="lg" w="lg"/>
            </a:ln>
          </p:spPr>
        </p:sp>
      </p:grpSp>
      <p:grpSp>
        <p:nvGrpSpPr>
          <p:cNvPr name="Group 40" id="40"/>
          <p:cNvGrpSpPr/>
          <p:nvPr/>
        </p:nvGrpSpPr>
        <p:grpSpPr>
          <a:xfrm rot="0">
            <a:off x="3778373" y="1711923"/>
            <a:ext cx="4582714" cy="4456204"/>
            <a:chOff x="0" y="0"/>
            <a:chExt cx="6110285" cy="5941606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1096107" y="237493"/>
              <a:ext cx="3918072" cy="1477441"/>
              <a:chOff x="0" y="0"/>
              <a:chExt cx="664220" cy="250466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664220" cy="250466"/>
              </a:xfrm>
              <a:custGeom>
                <a:avLst/>
                <a:gdLst/>
                <a:ahLst/>
                <a:cxnLst/>
                <a:rect r="r" b="b" t="t" l="l"/>
                <a:pathLst>
                  <a:path h="250466" w="664220">
                    <a:moveTo>
                      <a:pt x="125233" y="0"/>
                    </a:moveTo>
                    <a:lnTo>
                      <a:pt x="538986" y="0"/>
                    </a:lnTo>
                    <a:cubicBezTo>
                      <a:pt x="608151" y="0"/>
                      <a:pt x="664220" y="56069"/>
                      <a:pt x="664220" y="125233"/>
                    </a:cubicBezTo>
                    <a:lnTo>
                      <a:pt x="664220" y="125233"/>
                    </a:lnTo>
                    <a:cubicBezTo>
                      <a:pt x="664220" y="194398"/>
                      <a:pt x="608151" y="250466"/>
                      <a:pt x="538986" y="250466"/>
                    </a:cubicBezTo>
                    <a:lnTo>
                      <a:pt x="125233" y="250466"/>
                    </a:lnTo>
                    <a:cubicBezTo>
                      <a:pt x="56069" y="250466"/>
                      <a:pt x="0" y="194398"/>
                      <a:pt x="0" y="125233"/>
                    </a:cubicBezTo>
                    <a:lnTo>
                      <a:pt x="0" y="125233"/>
                    </a:lnTo>
                    <a:cubicBezTo>
                      <a:pt x="0" y="56069"/>
                      <a:pt x="56069" y="0"/>
                      <a:pt x="125233" y="0"/>
                    </a:cubicBezTo>
                    <a:close/>
                  </a:path>
                </a:pathLst>
              </a:custGeom>
              <a:solidFill>
                <a:srgbClr val="99B246">
                  <a:alpha val="27843"/>
                </a:srgbClr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0"/>
                <a:ext cx="664220" cy="250466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44" id="44"/>
            <p:cNvSpPr/>
            <p:nvPr/>
          </p:nvSpPr>
          <p:spPr>
            <a:xfrm flipH="false" flipV="false" rot="0">
              <a:off x="1946601" y="0"/>
              <a:ext cx="2217083" cy="1471589"/>
            </a:xfrm>
            <a:custGeom>
              <a:avLst/>
              <a:gdLst/>
              <a:ahLst/>
              <a:cxnLst/>
              <a:rect r="r" b="b" t="t" l="l"/>
              <a:pathLst>
                <a:path h="1471589" w="2217083">
                  <a:moveTo>
                    <a:pt x="0" y="0"/>
                  </a:moveTo>
                  <a:lnTo>
                    <a:pt x="2217083" y="0"/>
                  </a:lnTo>
                  <a:lnTo>
                    <a:pt x="2217083" y="1471589"/>
                  </a:lnTo>
                  <a:lnTo>
                    <a:pt x="0" y="147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5" id="45"/>
            <p:cNvGrpSpPr/>
            <p:nvPr/>
          </p:nvGrpSpPr>
          <p:grpSpPr>
            <a:xfrm rot="0">
              <a:off x="0" y="4377178"/>
              <a:ext cx="6110285" cy="1564428"/>
              <a:chOff x="0" y="0"/>
              <a:chExt cx="1035859" cy="265213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1035859" cy="265213"/>
              </a:xfrm>
              <a:custGeom>
                <a:avLst/>
                <a:gdLst/>
                <a:ahLst/>
                <a:cxnLst/>
                <a:rect r="r" b="b" t="t" l="l"/>
                <a:pathLst>
                  <a:path h="265213" w="1035859">
                    <a:moveTo>
                      <a:pt x="82779" y="0"/>
                    </a:moveTo>
                    <a:lnTo>
                      <a:pt x="953080" y="0"/>
                    </a:lnTo>
                    <a:cubicBezTo>
                      <a:pt x="998798" y="0"/>
                      <a:pt x="1035859" y="37062"/>
                      <a:pt x="1035859" y="82779"/>
                    </a:cubicBezTo>
                    <a:lnTo>
                      <a:pt x="1035859" y="182434"/>
                    </a:lnTo>
                    <a:cubicBezTo>
                      <a:pt x="1035859" y="228151"/>
                      <a:pt x="998798" y="265213"/>
                      <a:pt x="953080" y="265213"/>
                    </a:cubicBezTo>
                    <a:lnTo>
                      <a:pt x="82779" y="265213"/>
                    </a:lnTo>
                    <a:cubicBezTo>
                      <a:pt x="37062" y="265213"/>
                      <a:pt x="0" y="228151"/>
                      <a:pt x="0" y="182434"/>
                    </a:cubicBezTo>
                    <a:lnTo>
                      <a:pt x="0" y="82779"/>
                    </a:lnTo>
                    <a:cubicBezTo>
                      <a:pt x="0" y="37062"/>
                      <a:pt x="37062" y="0"/>
                      <a:pt x="82779" y="0"/>
                    </a:cubicBezTo>
                    <a:close/>
                  </a:path>
                </a:pathLst>
              </a:custGeom>
              <a:solidFill>
                <a:srgbClr val="D87355">
                  <a:alpha val="27843"/>
                </a:srgbClr>
              </a:solidFill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0" y="0"/>
                <a:ext cx="1035859" cy="265213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48" id="48"/>
            <p:cNvSpPr/>
            <p:nvPr/>
          </p:nvSpPr>
          <p:spPr>
            <a:xfrm flipH="false" flipV="false" rot="0">
              <a:off x="1946729" y="4084868"/>
              <a:ext cx="2216827" cy="1471419"/>
            </a:xfrm>
            <a:custGeom>
              <a:avLst/>
              <a:gdLst/>
              <a:ahLst/>
              <a:cxnLst/>
              <a:rect r="r" b="b" t="t" l="l"/>
              <a:pathLst>
                <a:path h="1471419" w="2216827">
                  <a:moveTo>
                    <a:pt x="0" y="0"/>
                  </a:moveTo>
                  <a:lnTo>
                    <a:pt x="2216827" y="0"/>
                  </a:lnTo>
                  <a:lnTo>
                    <a:pt x="2216827" y="1471419"/>
                  </a:lnTo>
                  <a:lnTo>
                    <a:pt x="0" y="147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9" id="49"/>
            <p:cNvGrpSpPr/>
            <p:nvPr/>
          </p:nvGrpSpPr>
          <p:grpSpPr>
            <a:xfrm rot="0">
              <a:off x="580933" y="2290348"/>
              <a:ext cx="4948419" cy="1477020"/>
              <a:chOff x="0" y="0"/>
              <a:chExt cx="838892" cy="250395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38892" cy="250395"/>
              </a:xfrm>
              <a:custGeom>
                <a:avLst/>
                <a:gdLst/>
                <a:ahLst/>
                <a:cxnLst/>
                <a:rect r="r" b="b" t="t" l="l"/>
                <a:pathLst>
                  <a:path h="250395" w="838892">
                    <a:moveTo>
                      <a:pt x="102216" y="0"/>
                    </a:moveTo>
                    <a:lnTo>
                      <a:pt x="736676" y="0"/>
                    </a:lnTo>
                    <a:cubicBezTo>
                      <a:pt x="793128" y="0"/>
                      <a:pt x="838892" y="45763"/>
                      <a:pt x="838892" y="102216"/>
                    </a:cubicBezTo>
                    <a:lnTo>
                      <a:pt x="838892" y="148179"/>
                    </a:lnTo>
                    <a:cubicBezTo>
                      <a:pt x="838892" y="204632"/>
                      <a:pt x="793128" y="250395"/>
                      <a:pt x="736676" y="250395"/>
                    </a:cubicBezTo>
                    <a:lnTo>
                      <a:pt x="102216" y="250395"/>
                    </a:lnTo>
                    <a:cubicBezTo>
                      <a:pt x="45763" y="250395"/>
                      <a:pt x="0" y="204632"/>
                      <a:pt x="0" y="148179"/>
                    </a:cubicBezTo>
                    <a:lnTo>
                      <a:pt x="0" y="102216"/>
                    </a:lnTo>
                    <a:cubicBezTo>
                      <a:pt x="0" y="45763"/>
                      <a:pt x="45763" y="0"/>
                      <a:pt x="102216" y="0"/>
                    </a:cubicBezTo>
                    <a:close/>
                  </a:path>
                </a:pathLst>
              </a:custGeom>
              <a:solidFill>
                <a:srgbClr val="FFBD59">
                  <a:alpha val="27843"/>
                </a:srgbClr>
              </a:solidFill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0"/>
                <a:ext cx="838892" cy="250395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52" id="52"/>
            <p:cNvSpPr/>
            <p:nvPr/>
          </p:nvSpPr>
          <p:spPr>
            <a:xfrm flipH="false" flipV="false" rot="0">
              <a:off x="1892660" y="2032434"/>
              <a:ext cx="2324965" cy="1543196"/>
            </a:xfrm>
            <a:custGeom>
              <a:avLst/>
              <a:gdLst/>
              <a:ahLst/>
              <a:cxnLst/>
              <a:rect r="r" b="b" t="t" l="l"/>
              <a:pathLst>
                <a:path h="1543196" w="2324965">
                  <a:moveTo>
                    <a:pt x="0" y="0"/>
                  </a:moveTo>
                  <a:lnTo>
                    <a:pt x="2324965" y="0"/>
                  </a:lnTo>
                  <a:lnTo>
                    <a:pt x="2324965" y="1543196"/>
                  </a:lnTo>
                  <a:lnTo>
                    <a:pt x="0" y="1543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5400000">
            <a:off x="1028700" y="899702"/>
            <a:ext cx="257996" cy="2579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1430777" y="899702"/>
            <a:ext cx="257996" cy="25799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1831648" y="899702"/>
            <a:ext cx="257996" cy="25799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689260" y="632460"/>
            <a:ext cx="1211129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40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Les piliers d’un accueil inclusif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2762756" y="4786996"/>
            <a:ext cx="11219383" cy="4461678"/>
            <a:chOff x="0" y="0"/>
            <a:chExt cx="14959177" cy="5948904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1232648" y="262239"/>
              <a:ext cx="6110285" cy="1564428"/>
              <a:chOff x="0" y="0"/>
              <a:chExt cx="1035859" cy="26521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035859" cy="265213"/>
              </a:xfrm>
              <a:custGeom>
                <a:avLst/>
                <a:gdLst/>
                <a:ahLst/>
                <a:cxnLst/>
                <a:rect r="r" b="b" t="t" l="l"/>
                <a:pathLst>
                  <a:path h="265213" w="1035859">
                    <a:moveTo>
                      <a:pt x="82779" y="0"/>
                    </a:moveTo>
                    <a:lnTo>
                      <a:pt x="953080" y="0"/>
                    </a:lnTo>
                    <a:cubicBezTo>
                      <a:pt x="998798" y="0"/>
                      <a:pt x="1035859" y="37062"/>
                      <a:pt x="1035859" y="82779"/>
                    </a:cubicBezTo>
                    <a:lnTo>
                      <a:pt x="1035859" y="182434"/>
                    </a:lnTo>
                    <a:cubicBezTo>
                      <a:pt x="1035859" y="228151"/>
                      <a:pt x="998798" y="265213"/>
                      <a:pt x="953080" y="265213"/>
                    </a:cubicBezTo>
                    <a:lnTo>
                      <a:pt x="82779" y="265213"/>
                    </a:lnTo>
                    <a:cubicBezTo>
                      <a:pt x="37062" y="265213"/>
                      <a:pt x="0" y="228151"/>
                      <a:pt x="0" y="182434"/>
                    </a:cubicBezTo>
                    <a:lnTo>
                      <a:pt x="0" y="82779"/>
                    </a:lnTo>
                    <a:cubicBezTo>
                      <a:pt x="0" y="37062"/>
                      <a:pt x="37062" y="0"/>
                      <a:pt x="82779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0"/>
                <a:ext cx="1035859" cy="265213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8633215" y="262239"/>
              <a:ext cx="6086544" cy="1509132"/>
              <a:chOff x="0" y="0"/>
              <a:chExt cx="1031835" cy="255839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031835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1031835">
                    <a:moveTo>
                      <a:pt x="83102" y="0"/>
                    </a:moveTo>
                    <a:lnTo>
                      <a:pt x="948732" y="0"/>
                    </a:lnTo>
                    <a:cubicBezTo>
                      <a:pt x="970772" y="0"/>
                      <a:pt x="991910" y="8755"/>
                      <a:pt x="1007495" y="24340"/>
                    </a:cubicBezTo>
                    <a:cubicBezTo>
                      <a:pt x="1023079" y="39925"/>
                      <a:pt x="1031835" y="61062"/>
                      <a:pt x="1031835" y="83102"/>
                    </a:cubicBezTo>
                    <a:lnTo>
                      <a:pt x="1031835" y="172737"/>
                    </a:lnTo>
                    <a:cubicBezTo>
                      <a:pt x="1031835" y="194777"/>
                      <a:pt x="1023079" y="215914"/>
                      <a:pt x="1007495" y="231499"/>
                    </a:cubicBezTo>
                    <a:cubicBezTo>
                      <a:pt x="991910" y="247084"/>
                      <a:pt x="970772" y="255839"/>
                      <a:pt x="948732" y="255839"/>
                    </a:cubicBezTo>
                    <a:lnTo>
                      <a:pt x="83102" y="255839"/>
                    </a:lnTo>
                    <a:cubicBezTo>
                      <a:pt x="61062" y="255839"/>
                      <a:pt x="39925" y="247084"/>
                      <a:pt x="24340" y="231499"/>
                    </a:cubicBezTo>
                    <a:cubicBezTo>
                      <a:pt x="8755" y="215914"/>
                      <a:pt x="0" y="194777"/>
                      <a:pt x="0" y="172737"/>
                    </a:cubicBezTo>
                    <a:lnTo>
                      <a:pt x="0" y="83102"/>
                    </a:lnTo>
                    <a:cubicBezTo>
                      <a:pt x="0" y="61062"/>
                      <a:pt x="8755" y="39925"/>
                      <a:pt x="24340" y="24340"/>
                    </a:cubicBezTo>
                    <a:cubicBezTo>
                      <a:pt x="39925" y="8755"/>
                      <a:pt x="61062" y="0"/>
                      <a:pt x="8310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DD8033"/>
                </a:solidFill>
                <a:prstDash val="solid"/>
                <a:round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0"/>
                <a:ext cx="1031835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3359"/>
                  </a:lnSpc>
                </a:pPr>
                <a:r>
                  <a:rPr lang="en-US" b="true" sz="2799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Adapter sa communication</a:t>
                </a:r>
              </a:p>
            </p:txBody>
          </p:sp>
        </p:grpSp>
        <p:sp>
          <p:nvSpPr>
            <p:cNvPr name="AutoShape 28" id="28"/>
            <p:cNvSpPr/>
            <p:nvPr/>
          </p:nvSpPr>
          <p:spPr>
            <a:xfrm>
              <a:off x="7472849" y="955090"/>
              <a:ext cx="1026124" cy="0"/>
            </a:xfrm>
            <a:prstGeom prst="line">
              <a:avLst/>
            </a:prstGeom>
            <a:ln cap="flat" w="25400">
              <a:solidFill>
                <a:srgbClr val="D87355"/>
              </a:solidFill>
              <a:prstDash val="solid"/>
              <a:headEnd type="none" len="sm" w="sm"/>
              <a:tailEnd type="oval" len="lg" w="lg"/>
            </a:ln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3179377" y="0"/>
              <a:ext cx="2216827" cy="1471419"/>
            </a:xfrm>
            <a:custGeom>
              <a:avLst/>
              <a:gdLst/>
              <a:ahLst/>
              <a:cxnLst/>
              <a:rect r="r" b="b" t="t" l="l"/>
              <a:pathLst>
                <a:path h="1471419" w="2216827">
                  <a:moveTo>
                    <a:pt x="0" y="0"/>
                  </a:moveTo>
                  <a:lnTo>
                    <a:pt x="2216827" y="0"/>
                  </a:lnTo>
                  <a:lnTo>
                    <a:pt x="2216827" y="1471419"/>
                  </a:lnTo>
                  <a:lnTo>
                    <a:pt x="0" y="147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3669403" y="0"/>
              <a:ext cx="1236776" cy="1236776"/>
            </a:xfrm>
            <a:custGeom>
              <a:avLst/>
              <a:gdLst/>
              <a:ahLst/>
              <a:cxnLst/>
              <a:rect r="r" b="b" t="t" l="l"/>
              <a:pathLst>
                <a:path h="1236776" w="1236776">
                  <a:moveTo>
                    <a:pt x="0" y="0"/>
                  </a:moveTo>
                  <a:lnTo>
                    <a:pt x="1236776" y="0"/>
                  </a:lnTo>
                  <a:lnTo>
                    <a:pt x="1236776" y="1236776"/>
                  </a:lnTo>
                  <a:lnTo>
                    <a:pt x="0" y="1236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31" id="31"/>
            <p:cNvGrpSpPr/>
            <p:nvPr/>
          </p:nvGrpSpPr>
          <p:grpSpPr>
            <a:xfrm rot="0">
              <a:off x="668841" y="2451707"/>
              <a:ext cx="7356546" cy="1424414"/>
              <a:chOff x="0" y="0"/>
              <a:chExt cx="1247135" cy="241477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247135" cy="241477"/>
              </a:xfrm>
              <a:custGeom>
                <a:avLst/>
                <a:gdLst/>
                <a:ahLst/>
                <a:cxnLst/>
                <a:rect r="r" b="b" t="t" l="l"/>
                <a:pathLst>
                  <a:path h="241477" w="1247135">
                    <a:moveTo>
                      <a:pt x="68756" y="0"/>
                    </a:moveTo>
                    <a:lnTo>
                      <a:pt x="1178379" y="0"/>
                    </a:lnTo>
                    <a:cubicBezTo>
                      <a:pt x="1216352" y="0"/>
                      <a:pt x="1247135" y="30783"/>
                      <a:pt x="1247135" y="68756"/>
                    </a:cubicBezTo>
                    <a:lnTo>
                      <a:pt x="1247135" y="172721"/>
                    </a:lnTo>
                    <a:cubicBezTo>
                      <a:pt x="1247135" y="190956"/>
                      <a:pt x="1239891" y="208444"/>
                      <a:pt x="1226997" y="221339"/>
                    </a:cubicBezTo>
                    <a:cubicBezTo>
                      <a:pt x="1214102" y="234233"/>
                      <a:pt x="1196614" y="241477"/>
                      <a:pt x="1178379" y="241477"/>
                    </a:cubicBezTo>
                    <a:lnTo>
                      <a:pt x="68756" y="241477"/>
                    </a:lnTo>
                    <a:cubicBezTo>
                      <a:pt x="30783" y="241477"/>
                      <a:pt x="0" y="210694"/>
                      <a:pt x="0" y="172721"/>
                    </a:cubicBezTo>
                    <a:lnTo>
                      <a:pt x="0" y="68756"/>
                    </a:lnTo>
                    <a:cubicBezTo>
                      <a:pt x="0" y="30783"/>
                      <a:pt x="30783" y="0"/>
                      <a:pt x="68756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0"/>
                <a:ext cx="1247135" cy="241477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34" id="34"/>
            <p:cNvSpPr/>
            <p:nvPr/>
          </p:nvSpPr>
          <p:spPr>
            <a:xfrm flipH="false" flipV="false" rot="0">
              <a:off x="3283772" y="2159397"/>
              <a:ext cx="2324965" cy="1543196"/>
            </a:xfrm>
            <a:custGeom>
              <a:avLst/>
              <a:gdLst/>
              <a:ahLst/>
              <a:cxnLst/>
              <a:rect r="r" b="b" t="t" l="l"/>
              <a:pathLst>
                <a:path h="1543196" w="2324965">
                  <a:moveTo>
                    <a:pt x="0" y="0"/>
                  </a:moveTo>
                  <a:lnTo>
                    <a:pt x="2324966" y="0"/>
                  </a:lnTo>
                  <a:lnTo>
                    <a:pt x="2324966" y="1543196"/>
                  </a:lnTo>
                  <a:lnTo>
                    <a:pt x="0" y="1543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35" id="35"/>
            <p:cNvGrpSpPr/>
            <p:nvPr/>
          </p:nvGrpSpPr>
          <p:grpSpPr>
            <a:xfrm rot="0">
              <a:off x="9197106" y="2319309"/>
              <a:ext cx="5762071" cy="1509132"/>
              <a:chOff x="0" y="0"/>
              <a:chExt cx="976828" cy="255839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976828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976828">
                    <a:moveTo>
                      <a:pt x="87782" y="0"/>
                    </a:moveTo>
                    <a:lnTo>
                      <a:pt x="889046" y="0"/>
                    </a:lnTo>
                    <a:cubicBezTo>
                      <a:pt x="912327" y="0"/>
                      <a:pt x="934655" y="9248"/>
                      <a:pt x="951117" y="25711"/>
                    </a:cubicBezTo>
                    <a:cubicBezTo>
                      <a:pt x="967579" y="42173"/>
                      <a:pt x="976828" y="64501"/>
                      <a:pt x="976828" y="87782"/>
                    </a:cubicBezTo>
                    <a:lnTo>
                      <a:pt x="976828" y="168057"/>
                    </a:lnTo>
                    <a:cubicBezTo>
                      <a:pt x="976828" y="191338"/>
                      <a:pt x="967579" y="213666"/>
                      <a:pt x="951117" y="230128"/>
                    </a:cubicBezTo>
                    <a:cubicBezTo>
                      <a:pt x="934655" y="246590"/>
                      <a:pt x="912327" y="255839"/>
                      <a:pt x="889046" y="255839"/>
                    </a:cubicBezTo>
                    <a:lnTo>
                      <a:pt x="87782" y="255839"/>
                    </a:lnTo>
                    <a:cubicBezTo>
                      <a:pt x="64501" y="255839"/>
                      <a:pt x="42173" y="246590"/>
                      <a:pt x="25711" y="230128"/>
                    </a:cubicBezTo>
                    <a:cubicBezTo>
                      <a:pt x="9248" y="213666"/>
                      <a:pt x="0" y="191338"/>
                      <a:pt x="0" y="168057"/>
                    </a:cubicBezTo>
                    <a:lnTo>
                      <a:pt x="0" y="87782"/>
                    </a:lnTo>
                    <a:cubicBezTo>
                      <a:pt x="0" y="64501"/>
                      <a:pt x="9248" y="42173"/>
                      <a:pt x="25711" y="25711"/>
                    </a:cubicBezTo>
                    <a:cubicBezTo>
                      <a:pt x="42173" y="9248"/>
                      <a:pt x="64501" y="0"/>
                      <a:pt x="8778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D14835"/>
                </a:solidFill>
                <a:prstDash val="solid"/>
                <a:round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0"/>
                <a:ext cx="976828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3359"/>
                  </a:lnSpc>
                </a:pPr>
                <a:r>
                  <a:rPr lang="en-US" sz="2799" b="true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Reconnaître et</a:t>
                </a:r>
              </a:p>
              <a:p>
                <a:pPr algn="ctr">
                  <a:lnSpc>
                    <a:spcPts val="3359"/>
                  </a:lnSpc>
                </a:pPr>
                <a:r>
                  <a:rPr lang="en-US" b="true" sz="2799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 valider les émotions</a:t>
                </a:r>
              </a:p>
            </p:txBody>
          </p:sp>
        </p:grpSp>
        <p:sp>
          <p:nvSpPr>
            <p:cNvPr name="AutoShape 38" id="38"/>
            <p:cNvSpPr/>
            <p:nvPr/>
          </p:nvSpPr>
          <p:spPr>
            <a:xfrm>
              <a:off x="8165425" y="3147693"/>
              <a:ext cx="897439" cy="0"/>
            </a:xfrm>
            <a:prstGeom prst="line">
              <a:avLst/>
            </a:prstGeom>
            <a:ln cap="flat" w="25400">
              <a:solidFill>
                <a:srgbClr val="D14835"/>
              </a:solidFill>
              <a:prstDash val="solid"/>
              <a:headEnd type="none" len="sm" w="sm"/>
              <a:tailEnd type="oval" len="lg" w="lg"/>
            </a:ln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3834635" y="2364482"/>
              <a:ext cx="1223240" cy="1133026"/>
            </a:xfrm>
            <a:custGeom>
              <a:avLst/>
              <a:gdLst/>
              <a:ahLst/>
              <a:cxnLst/>
              <a:rect r="r" b="b" t="t" l="l"/>
              <a:pathLst>
                <a:path h="1133026" w="1223240">
                  <a:moveTo>
                    <a:pt x="0" y="0"/>
                  </a:moveTo>
                  <a:lnTo>
                    <a:pt x="1223240" y="0"/>
                  </a:lnTo>
                  <a:lnTo>
                    <a:pt x="1223240" y="1133026"/>
                  </a:lnTo>
                  <a:lnTo>
                    <a:pt x="0" y="1133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0" id="40"/>
            <p:cNvGrpSpPr/>
            <p:nvPr/>
          </p:nvGrpSpPr>
          <p:grpSpPr>
            <a:xfrm rot="0">
              <a:off x="0" y="4370031"/>
              <a:ext cx="8620314" cy="1578873"/>
              <a:chOff x="0" y="0"/>
              <a:chExt cx="1461378" cy="267662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461378" cy="267662"/>
              </a:xfrm>
              <a:custGeom>
                <a:avLst/>
                <a:gdLst/>
                <a:ahLst/>
                <a:cxnLst/>
                <a:rect r="r" b="b" t="t" l="l"/>
                <a:pathLst>
                  <a:path h="267662" w="1461378">
                    <a:moveTo>
                      <a:pt x="58676" y="0"/>
                    </a:moveTo>
                    <a:lnTo>
                      <a:pt x="1402702" y="0"/>
                    </a:lnTo>
                    <a:cubicBezTo>
                      <a:pt x="1418263" y="0"/>
                      <a:pt x="1433188" y="6182"/>
                      <a:pt x="1444192" y="17186"/>
                    </a:cubicBezTo>
                    <a:cubicBezTo>
                      <a:pt x="1455196" y="28190"/>
                      <a:pt x="1461378" y="43114"/>
                      <a:pt x="1461378" y="58676"/>
                    </a:cubicBezTo>
                    <a:lnTo>
                      <a:pt x="1461378" y="208986"/>
                    </a:lnTo>
                    <a:cubicBezTo>
                      <a:pt x="1461378" y="224548"/>
                      <a:pt x="1455196" y="239472"/>
                      <a:pt x="1444192" y="250476"/>
                    </a:cubicBezTo>
                    <a:cubicBezTo>
                      <a:pt x="1433188" y="261480"/>
                      <a:pt x="1418263" y="267662"/>
                      <a:pt x="1402702" y="267662"/>
                    </a:cubicBezTo>
                    <a:lnTo>
                      <a:pt x="58676" y="267662"/>
                    </a:lnTo>
                    <a:cubicBezTo>
                      <a:pt x="26270" y="267662"/>
                      <a:pt x="0" y="241392"/>
                      <a:pt x="0" y="208986"/>
                    </a:cubicBezTo>
                    <a:lnTo>
                      <a:pt x="0" y="58676"/>
                    </a:lnTo>
                    <a:cubicBezTo>
                      <a:pt x="0" y="43114"/>
                      <a:pt x="6182" y="28190"/>
                      <a:pt x="17186" y="17186"/>
                    </a:cubicBezTo>
                    <a:cubicBezTo>
                      <a:pt x="28190" y="6182"/>
                      <a:pt x="43114" y="0"/>
                      <a:pt x="58676" y="0"/>
                    </a:cubicBezTo>
                    <a:close/>
                  </a:path>
                </a:pathLst>
              </a:custGeom>
              <a:solidFill>
                <a:srgbClr val="A6715E"/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0"/>
                <a:ext cx="1461378" cy="267662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3246815" y="4194009"/>
              <a:ext cx="2217083" cy="1471589"/>
            </a:xfrm>
            <a:custGeom>
              <a:avLst/>
              <a:gdLst/>
              <a:ahLst/>
              <a:cxnLst/>
              <a:rect r="r" b="b" t="t" l="l"/>
              <a:pathLst>
                <a:path h="1471589" w="2217083">
                  <a:moveTo>
                    <a:pt x="0" y="0"/>
                  </a:moveTo>
                  <a:lnTo>
                    <a:pt x="2217083" y="0"/>
                  </a:lnTo>
                  <a:lnTo>
                    <a:pt x="2217083" y="1471589"/>
                  </a:lnTo>
                  <a:lnTo>
                    <a:pt x="0" y="147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3755289" y="4370031"/>
              <a:ext cx="1200135" cy="1043117"/>
            </a:xfrm>
            <a:custGeom>
              <a:avLst/>
              <a:gdLst/>
              <a:ahLst/>
              <a:cxnLst/>
              <a:rect r="r" b="b" t="t" l="l"/>
              <a:pathLst>
                <a:path h="1043117" w="1200135">
                  <a:moveTo>
                    <a:pt x="0" y="0"/>
                  </a:moveTo>
                  <a:lnTo>
                    <a:pt x="1200136" y="0"/>
                  </a:lnTo>
                  <a:lnTo>
                    <a:pt x="1200136" y="1043117"/>
                  </a:lnTo>
                  <a:lnTo>
                    <a:pt x="0" y="1043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5" id="45"/>
            <p:cNvGrpSpPr/>
            <p:nvPr/>
          </p:nvGrpSpPr>
          <p:grpSpPr>
            <a:xfrm rot="0">
              <a:off x="9933893" y="4370031"/>
              <a:ext cx="4907335" cy="1509132"/>
              <a:chOff x="0" y="0"/>
              <a:chExt cx="831927" cy="255839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831927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831927">
                    <a:moveTo>
                      <a:pt x="103071" y="0"/>
                    </a:moveTo>
                    <a:lnTo>
                      <a:pt x="728855" y="0"/>
                    </a:lnTo>
                    <a:cubicBezTo>
                      <a:pt x="785780" y="0"/>
                      <a:pt x="831927" y="46147"/>
                      <a:pt x="831927" y="103071"/>
                    </a:cubicBezTo>
                    <a:lnTo>
                      <a:pt x="831927" y="152768"/>
                    </a:lnTo>
                    <a:cubicBezTo>
                      <a:pt x="831927" y="209692"/>
                      <a:pt x="785780" y="255839"/>
                      <a:pt x="728855" y="255839"/>
                    </a:cubicBezTo>
                    <a:lnTo>
                      <a:pt x="103071" y="255839"/>
                    </a:lnTo>
                    <a:cubicBezTo>
                      <a:pt x="46147" y="255839"/>
                      <a:pt x="0" y="209692"/>
                      <a:pt x="0" y="152768"/>
                    </a:cubicBezTo>
                    <a:lnTo>
                      <a:pt x="0" y="103071"/>
                    </a:lnTo>
                    <a:cubicBezTo>
                      <a:pt x="0" y="46147"/>
                      <a:pt x="46147" y="0"/>
                      <a:pt x="10307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A6715E"/>
                </a:solidFill>
                <a:prstDash val="solid"/>
                <a:round/>
              </a:ln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0" y="0"/>
                <a:ext cx="831927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  <a:r>
                  <a:rPr lang="en-US" b="true" sz="2799" strike="noStrike" u="none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Créer un climat sécurisant</a:t>
                </a:r>
              </a:p>
            </p:txBody>
          </p:sp>
        </p:grpSp>
        <p:sp>
          <p:nvSpPr>
            <p:cNvPr name="AutoShape 48" id="48"/>
            <p:cNvSpPr/>
            <p:nvPr/>
          </p:nvSpPr>
          <p:spPr>
            <a:xfrm>
              <a:off x="8848240" y="5217188"/>
              <a:ext cx="942192" cy="0"/>
            </a:xfrm>
            <a:prstGeom prst="line">
              <a:avLst/>
            </a:prstGeom>
            <a:ln cap="flat" w="25400">
              <a:solidFill>
                <a:srgbClr val="A6715E"/>
              </a:solidFill>
              <a:prstDash val="solid"/>
              <a:headEnd type="none" len="sm" w="sm"/>
              <a:tailEnd type="oval" len="lg" w="lg"/>
            </a:ln>
          </p:spPr>
        </p:sp>
      </p:grpSp>
      <p:grpSp>
        <p:nvGrpSpPr>
          <p:cNvPr name="Group 49" id="49"/>
          <p:cNvGrpSpPr/>
          <p:nvPr/>
        </p:nvGrpSpPr>
        <p:grpSpPr>
          <a:xfrm rot="0">
            <a:off x="4600453" y="1711923"/>
            <a:ext cx="2938554" cy="1286200"/>
            <a:chOff x="0" y="0"/>
            <a:chExt cx="3918072" cy="1714934"/>
          </a:xfrm>
        </p:grpSpPr>
        <p:grpSp>
          <p:nvGrpSpPr>
            <p:cNvPr name="Group 50" id="50"/>
            <p:cNvGrpSpPr/>
            <p:nvPr/>
          </p:nvGrpSpPr>
          <p:grpSpPr>
            <a:xfrm rot="0">
              <a:off x="0" y="237493"/>
              <a:ext cx="3918072" cy="1477441"/>
              <a:chOff x="0" y="0"/>
              <a:chExt cx="664220" cy="250466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0" y="0"/>
                <a:ext cx="664220" cy="250466"/>
              </a:xfrm>
              <a:custGeom>
                <a:avLst/>
                <a:gdLst/>
                <a:ahLst/>
                <a:cxnLst/>
                <a:rect r="r" b="b" t="t" l="l"/>
                <a:pathLst>
                  <a:path h="250466" w="664220">
                    <a:moveTo>
                      <a:pt x="125233" y="0"/>
                    </a:moveTo>
                    <a:lnTo>
                      <a:pt x="538986" y="0"/>
                    </a:lnTo>
                    <a:cubicBezTo>
                      <a:pt x="608151" y="0"/>
                      <a:pt x="664220" y="56069"/>
                      <a:pt x="664220" y="125233"/>
                    </a:cubicBezTo>
                    <a:lnTo>
                      <a:pt x="664220" y="125233"/>
                    </a:lnTo>
                    <a:cubicBezTo>
                      <a:pt x="664220" y="194398"/>
                      <a:pt x="608151" y="250466"/>
                      <a:pt x="538986" y="250466"/>
                    </a:cubicBezTo>
                    <a:lnTo>
                      <a:pt x="125233" y="250466"/>
                    </a:lnTo>
                    <a:cubicBezTo>
                      <a:pt x="56069" y="250466"/>
                      <a:pt x="0" y="194398"/>
                      <a:pt x="0" y="125233"/>
                    </a:cubicBezTo>
                    <a:lnTo>
                      <a:pt x="0" y="125233"/>
                    </a:lnTo>
                    <a:cubicBezTo>
                      <a:pt x="0" y="56069"/>
                      <a:pt x="56069" y="0"/>
                      <a:pt x="125233" y="0"/>
                    </a:cubicBezTo>
                    <a:close/>
                  </a:path>
                </a:pathLst>
              </a:custGeom>
              <a:solidFill>
                <a:srgbClr val="99B246">
                  <a:alpha val="27843"/>
                </a:srgbClr>
              </a:solidFill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0" y="0"/>
                <a:ext cx="664220" cy="250466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53" id="53"/>
            <p:cNvSpPr/>
            <p:nvPr/>
          </p:nvSpPr>
          <p:spPr>
            <a:xfrm flipH="false" flipV="false" rot="0">
              <a:off x="850494" y="0"/>
              <a:ext cx="2217083" cy="1471589"/>
            </a:xfrm>
            <a:custGeom>
              <a:avLst/>
              <a:gdLst/>
              <a:ahLst/>
              <a:cxnLst/>
              <a:rect r="r" b="b" t="t" l="l"/>
              <a:pathLst>
                <a:path h="1471589" w="2217083">
                  <a:moveTo>
                    <a:pt x="0" y="0"/>
                  </a:moveTo>
                  <a:lnTo>
                    <a:pt x="2217083" y="0"/>
                  </a:lnTo>
                  <a:lnTo>
                    <a:pt x="2217083" y="1471589"/>
                  </a:lnTo>
                  <a:lnTo>
                    <a:pt x="0" y="147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4" id="54"/>
          <p:cNvGrpSpPr/>
          <p:nvPr/>
        </p:nvGrpSpPr>
        <p:grpSpPr>
          <a:xfrm rot="0">
            <a:off x="4214072" y="3429684"/>
            <a:ext cx="3711314" cy="1107765"/>
            <a:chOff x="0" y="0"/>
            <a:chExt cx="838892" cy="250395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838892" cy="250395"/>
            </a:xfrm>
            <a:custGeom>
              <a:avLst/>
              <a:gdLst/>
              <a:ahLst/>
              <a:cxnLst/>
              <a:rect r="r" b="b" t="t" l="l"/>
              <a:pathLst>
                <a:path h="250395" w="838892">
                  <a:moveTo>
                    <a:pt x="102216" y="0"/>
                  </a:moveTo>
                  <a:lnTo>
                    <a:pt x="736676" y="0"/>
                  </a:lnTo>
                  <a:cubicBezTo>
                    <a:pt x="793128" y="0"/>
                    <a:pt x="838892" y="45763"/>
                    <a:pt x="838892" y="102216"/>
                  </a:cubicBezTo>
                  <a:lnTo>
                    <a:pt x="838892" y="148179"/>
                  </a:lnTo>
                  <a:cubicBezTo>
                    <a:pt x="838892" y="204632"/>
                    <a:pt x="793128" y="250395"/>
                    <a:pt x="736676" y="250395"/>
                  </a:cubicBezTo>
                  <a:lnTo>
                    <a:pt x="102216" y="250395"/>
                  </a:lnTo>
                  <a:cubicBezTo>
                    <a:pt x="45763" y="250395"/>
                    <a:pt x="0" y="204632"/>
                    <a:pt x="0" y="148179"/>
                  </a:cubicBezTo>
                  <a:lnTo>
                    <a:pt x="0" y="102216"/>
                  </a:lnTo>
                  <a:cubicBezTo>
                    <a:pt x="0" y="45763"/>
                    <a:pt x="45763" y="0"/>
                    <a:pt x="102216" y="0"/>
                  </a:cubicBezTo>
                  <a:close/>
                </a:path>
              </a:pathLst>
            </a:custGeom>
            <a:solidFill>
              <a:srgbClr val="FFBD59">
                <a:alpha val="27843"/>
              </a:srgbClr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0"/>
              <a:ext cx="838892" cy="250395"/>
            </a:xfrm>
            <a:prstGeom prst="rect">
              <a:avLst/>
            </a:prstGeom>
          </p:spPr>
          <p:txBody>
            <a:bodyPr anchor="ctr" rtlCol="false" tIns="59191" lIns="59191" bIns="59191" rIns="59191"/>
            <a:lstStyle/>
            <a:p>
              <a:pPr algn="ctr">
                <a:lnSpc>
                  <a:spcPts val="1062"/>
                </a:lnSpc>
              </a:pPr>
            </a:p>
          </p:txBody>
        </p:sp>
      </p:grpSp>
      <p:sp>
        <p:nvSpPr>
          <p:cNvPr name="Freeform 57" id="57"/>
          <p:cNvSpPr/>
          <p:nvPr/>
        </p:nvSpPr>
        <p:spPr>
          <a:xfrm flipH="false" flipV="false" rot="0">
            <a:off x="5197867" y="3236248"/>
            <a:ext cx="1743724" cy="1157397"/>
          </a:xfrm>
          <a:custGeom>
            <a:avLst/>
            <a:gdLst/>
            <a:ahLst/>
            <a:cxnLst/>
            <a:rect r="r" b="b" t="t" l="l"/>
            <a:pathLst>
              <a:path h="1157397" w="1743724">
                <a:moveTo>
                  <a:pt x="0" y="0"/>
                </a:moveTo>
                <a:lnTo>
                  <a:pt x="1743725" y="0"/>
                </a:lnTo>
                <a:lnTo>
                  <a:pt x="1743725" y="1157397"/>
                </a:lnTo>
                <a:lnTo>
                  <a:pt x="0" y="1157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6520600" y="9403969"/>
            <a:ext cx="257996" cy="25799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16922677" y="9403969"/>
            <a:ext cx="257996" cy="25799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5400000">
            <a:off x="17323548" y="9403969"/>
            <a:ext cx="257996" cy="2579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5400000">
            <a:off x="1028700" y="899702"/>
            <a:ext cx="257996" cy="2579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BC7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1430777" y="899702"/>
            <a:ext cx="257996" cy="25799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35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1831648" y="899702"/>
            <a:ext cx="257996" cy="25799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483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anchor="ctr" rtlCol="false" tIns="51157" lIns="51157" bIns="51157" rIns="51157"/>
            <a:lstStyle/>
            <a:p>
              <a:pPr algn="ctr">
                <a:lnSpc>
                  <a:spcPts val="317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689260" y="632460"/>
            <a:ext cx="12111297" cy="69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4000" b="true">
                <a:solidFill>
                  <a:srgbClr val="763329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Les piliers d’un accueil inclusif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2762756" y="3229917"/>
            <a:ext cx="11361539" cy="6018757"/>
            <a:chOff x="0" y="0"/>
            <a:chExt cx="15148719" cy="8025009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1867932" y="257914"/>
              <a:ext cx="4948419" cy="1477020"/>
              <a:chOff x="0" y="0"/>
              <a:chExt cx="838892" cy="25039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38892" cy="250395"/>
              </a:xfrm>
              <a:custGeom>
                <a:avLst/>
                <a:gdLst/>
                <a:ahLst/>
                <a:cxnLst/>
                <a:rect r="r" b="b" t="t" l="l"/>
                <a:pathLst>
                  <a:path h="250395" w="838892">
                    <a:moveTo>
                      <a:pt x="102216" y="0"/>
                    </a:moveTo>
                    <a:lnTo>
                      <a:pt x="736676" y="0"/>
                    </a:lnTo>
                    <a:cubicBezTo>
                      <a:pt x="793128" y="0"/>
                      <a:pt x="838892" y="45763"/>
                      <a:pt x="838892" y="102216"/>
                    </a:cubicBezTo>
                    <a:lnTo>
                      <a:pt x="838892" y="148179"/>
                    </a:lnTo>
                    <a:cubicBezTo>
                      <a:pt x="838892" y="204632"/>
                      <a:pt x="793128" y="250395"/>
                      <a:pt x="736676" y="250395"/>
                    </a:cubicBezTo>
                    <a:lnTo>
                      <a:pt x="102216" y="250395"/>
                    </a:lnTo>
                    <a:cubicBezTo>
                      <a:pt x="45763" y="250395"/>
                      <a:pt x="0" y="204632"/>
                      <a:pt x="0" y="148179"/>
                    </a:cubicBezTo>
                    <a:lnTo>
                      <a:pt x="0" y="102216"/>
                    </a:lnTo>
                    <a:cubicBezTo>
                      <a:pt x="0" y="45763"/>
                      <a:pt x="45763" y="0"/>
                      <a:pt x="102216" y="0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0"/>
                <a:ext cx="838892" cy="250395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25" id="25"/>
            <p:cNvSpPr/>
            <p:nvPr/>
          </p:nvSpPr>
          <p:spPr>
            <a:xfrm flipH="false" flipV="false" rot="0">
              <a:off x="3179659" y="0"/>
              <a:ext cx="2324965" cy="1543196"/>
            </a:xfrm>
            <a:custGeom>
              <a:avLst/>
              <a:gdLst/>
              <a:ahLst/>
              <a:cxnLst/>
              <a:rect r="r" b="b" t="t" l="l"/>
              <a:pathLst>
                <a:path h="1543196" w="2324965">
                  <a:moveTo>
                    <a:pt x="0" y="0"/>
                  </a:moveTo>
                  <a:lnTo>
                    <a:pt x="2324965" y="0"/>
                  </a:lnTo>
                  <a:lnTo>
                    <a:pt x="2324965" y="1543196"/>
                  </a:lnTo>
                  <a:lnTo>
                    <a:pt x="0" y="1543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3775543" y="198941"/>
              <a:ext cx="1133197" cy="1109116"/>
            </a:xfrm>
            <a:custGeom>
              <a:avLst/>
              <a:gdLst/>
              <a:ahLst/>
              <a:cxnLst/>
              <a:rect r="r" b="b" t="t" l="l"/>
              <a:pathLst>
                <a:path h="1109116" w="1133197">
                  <a:moveTo>
                    <a:pt x="0" y="0"/>
                  </a:moveTo>
                  <a:lnTo>
                    <a:pt x="1133197" y="0"/>
                  </a:lnTo>
                  <a:lnTo>
                    <a:pt x="1133197" y="1109117"/>
                  </a:lnTo>
                  <a:lnTo>
                    <a:pt x="0" y="110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7" id="27"/>
            <p:cNvGrpSpPr/>
            <p:nvPr/>
          </p:nvGrpSpPr>
          <p:grpSpPr>
            <a:xfrm rot="0">
              <a:off x="8242029" y="257914"/>
              <a:ext cx="6906690" cy="1509132"/>
              <a:chOff x="0" y="0"/>
              <a:chExt cx="1170872" cy="255839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170872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1170872">
                    <a:moveTo>
                      <a:pt x="73234" y="0"/>
                    </a:moveTo>
                    <a:lnTo>
                      <a:pt x="1097638" y="0"/>
                    </a:lnTo>
                    <a:cubicBezTo>
                      <a:pt x="1117060" y="0"/>
                      <a:pt x="1135688" y="7716"/>
                      <a:pt x="1149422" y="21450"/>
                    </a:cubicBezTo>
                    <a:cubicBezTo>
                      <a:pt x="1163156" y="35184"/>
                      <a:pt x="1170872" y="53811"/>
                      <a:pt x="1170872" y="73234"/>
                    </a:cubicBezTo>
                    <a:lnTo>
                      <a:pt x="1170872" y="182605"/>
                    </a:lnTo>
                    <a:cubicBezTo>
                      <a:pt x="1170872" y="202028"/>
                      <a:pt x="1163156" y="220655"/>
                      <a:pt x="1149422" y="234389"/>
                    </a:cubicBezTo>
                    <a:cubicBezTo>
                      <a:pt x="1135688" y="248123"/>
                      <a:pt x="1117060" y="255839"/>
                      <a:pt x="1097638" y="255839"/>
                    </a:cubicBezTo>
                    <a:lnTo>
                      <a:pt x="73234" y="255839"/>
                    </a:lnTo>
                    <a:cubicBezTo>
                      <a:pt x="53811" y="255839"/>
                      <a:pt x="35184" y="248123"/>
                      <a:pt x="21450" y="234389"/>
                    </a:cubicBezTo>
                    <a:cubicBezTo>
                      <a:pt x="7716" y="220655"/>
                      <a:pt x="0" y="202028"/>
                      <a:pt x="0" y="182605"/>
                    </a:cubicBezTo>
                    <a:lnTo>
                      <a:pt x="0" y="73234"/>
                    </a:lnTo>
                    <a:cubicBezTo>
                      <a:pt x="0" y="53811"/>
                      <a:pt x="7716" y="35184"/>
                      <a:pt x="21450" y="21450"/>
                    </a:cubicBezTo>
                    <a:cubicBezTo>
                      <a:pt x="35184" y="7716"/>
                      <a:pt x="53811" y="0"/>
                      <a:pt x="7323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FFBD59"/>
                </a:solidFill>
                <a:prstDash val="solid"/>
                <a:round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0"/>
                <a:ext cx="1170872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3359"/>
                  </a:lnSpc>
                </a:pPr>
                <a:r>
                  <a:rPr lang="en-US" sz="2799" b="true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Offrir de l’information claire et accessible</a:t>
                </a:r>
              </a:p>
            </p:txBody>
          </p:sp>
        </p:grpSp>
        <p:sp>
          <p:nvSpPr>
            <p:cNvPr name="AutoShape 30" id="30"/>
            <p:cNvSpPr/>
            <p:nvPr/>
          </p:nvSpPr>
          <p:spPr>
            <a:xfrm>
              <a:off x="6992936" y="974452"/>
              <a:ext cx="1068669" cy="0"/>
            </a:xfrm>
            <a:prstGeom prst="line">
              <a:avLst/>
            </a:prstGeom>
            <a:ln cap="flat" w="25400">
              <a:solidFill>
                <a:srgbClr val="FFBD59"/>
              </a:solidFill>
              <a:prstDash val="solid"/>
              <a:headEnd type="none" len="sm" w="sm"/>
              <a:tailEnd type="oval" len="lg" w="lg"/>
            </a:ln>
          </p:spPr>
        </p:sp>
        <p:grpSp>
          <p:nvGrpSpPr>
            <p:cNvPr name="Group 31" id="31"/>
            <p:cNvGrpSpPr/>
            <p:nvPr/>
          </p:nvGrpSpPr>
          <p:grpSpPr>
            <a:xfrm rot="0">
              <a:off x="1232648" y="2338344"/>
              <a:ext cx="6110285" cy="1564428"/>
              <a:chOff x="0" y="0"/>
              <a:chExt cx="1035859" cy="265213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035859" cy="265213"/>
              </a:xfrm>
              <a:custGeom>
                <a:avLst/>
                <a:gdLst/>
                <a:ahLst/>
                <a:cxnLst/>
                <a:rect r="r" b="b" t="t" l="l"/>
                <a:pathLst>
                  <a:path h="265213" w="1035859">
                    <a:moveTo>
                      <a:pt x="82779" y="0"/>
                    </a:moveTo>
                    <a:lnTo>
                      <a:pt x="953080" y="0"/>
                    </a:lnTo>
                    <a:cubicBezTo>
                      <a:pt x="998798" y="0"/>
                      <a:pt x="1035859" y="37062"/>
                      <a:pt x="1035859" y="82779"/>
                    </a:cubicBezTo>
                    <a:lnTo>
                      <a:pt x="1035859" y="182434"/>
                    </a:lnTo>
                    <a:cubicBezTo>
                      <a:pt x="1035859" y="228151"/>
                      <a:pt x="998798" y="265213"/>
                      <a:pt x="953080" y="265213"/>
                    </a:cubicBezTo>
                    <a:lnTo>
                      <a:pt x="82779" y="265213"/>
                    </a:lnTo>
                    <a:cubicBezTo>
                      <a:pt x="37062" y="265213"/>
                      <a:pt x="0" y="228151"/>
                      <a:pt x="0" y="182434"/>
                    </a:cubicBezTo>
                    <a:lnTo>
                      <a:pt x="0" y="82779"/>
                    </a:lnTo>
                    <a:cubicBezTo>
                      <a:pt x="0" y="37062"/>
                      <a:pt x="37062" y="0"/>
                      <a:pt x="82779" y="0"/>
                    </a:cubicBezTo>
                    <a:close/>
                  </a:path>
                </a:pathLst>
              </a:custGeom>
              <a:solidFill>
                <a:srgbClr val="D87355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0"/>
                <a:ext cx="1035859" cy="265213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8633215" y="2338344"/>
              <a:ext cx="6086544" cy="1509132"/>
              <a:chOff x="0" y="0"/>
              <a:chExt cx="1031835" cy="255839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1031835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1031835">
                    <a:moveTo>
                      <a:pt x="83102" y="0"/>
                    </a:moveTo>
                    <a:lnTo>
                      <a:pt x="948732" y="0"/>
                    </a:lnTo>
                    <a:cubicBezTo>
                      <a:pt x="970772" y="0"/>
                      <a:pt x="991910" y="8755"/>
                      <a:pt x="1007495" y="24340"/>
                    </a:cubicBezTo>
                    <a:cubicBezTo>
                      <a:pt x="1023079" y="39925"/>
                      <a:pt x="1031835" y="61062"/>
                      <a:pt x="1031835" y="83102"/>
                    </a:cubicBezTo>
                    <a:lnTo>
                      <a:pt x="1031835" y="172737"/>
                    </a:lnTo>
                    <a:cubicBezTo>
                      <a:pt x="1031835" y="194777"/>
                      <a:pt x="1023079" y="215914"/>
                      <a:pt x="1007495" y="231499"/>
                    </a:cubicBezTo>
                    <a:cubicBezTo>
                      <a:pt x="991910" y="247084"/>
                      <a:pt x="970772" y="255839"/>
                      <a:pt x="948732" y="255839"/>
                    </a:cubicBezTo>
                    <a:lnTo>
                      <a:pt x="83102" y="255839"/>
                    </a:lnTo>
                    <a:cubicBezTo>
                      <a:pt x="61062" y="255839"/>
                      <a:pt x="39925" y="247084"/>
                      <a:pt x="24340" y="231499"/>
                    </a:cubicBezTo>
                    <a:cubicBezTo>
                      <a:pt x="8755" y="215914"/>
                      <a:pt x="0" y="194777"/>
                      <a:pt x="0" y="172737"/>
                    </a:cubicBezTo>
                    <a:lnTo>
                      <a:pt x="0" y="83102"/>
                    </a:lnTo>
                    <a:cubicBezTo>
                      <a:pt x="0" y="61062"/>
                      <a:pt x="8755" y="39925"/>
                      <a:pt x="24340" y="24340"/>
                    </a:cubicBezTo>
                    <a:cubicBezTo>
                      <a:pt x="39925" y="8755"/>
                      <a:pt x="61062" y="0"/>
                      <a:pt x="8310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DD8033"/>
                </a:solidFill>
                <a:prstDash val="solid"/>
                <a:round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0"/>
                <a:ext cx="1031835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3359"/>
                  </a:lnSpc>
                </a:pPr>
                <a:r>
                  <a:rPr lang="en-US" b="true" sz="2799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Adapter sa communication</a:t>
                </a:r>
              </a:p>
            </p:txBody>
          </p:sp>
        </p:grpSp>
        <p:sp>
          <p:nvSpPr>
            <p:cNvPr name="AutoShape 37" id="37"/>
            <p:cNvSpPr/>
            <p:nvPr/>
          </p:nvSpPr>
          <p:spPr>
            <a:xfrm>
              <a:off x="7472849" y="3031195"/>
              <a:ext cx="1026124" cy="0"/>
            </a:xfrm>
            <a:prstGeom prst="line">
              <a:avLst/>
            </a:prstGeom>
            <a:ln cap="flat" w="25400">
              <a:solidFill>
                <a:srgbClr val="D87355"/>
              </a:solidFill>
              <a:prstDash val="solid"/>
              <a:headEnd type="none" len="sm" w="sm"/>
              <a:tailEnd type="oval" len="lg" w="lg"/>
            </a:ln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3179377" y="2076105"/>
              <a:ext cx="2216827" cy="1471419"/>
            </a:xfrm>
            <a:custGeom>
              <a:avLst/>
              <a:gdLst/>
              <a:ahLst/>
              <a:cxnLst/>
              <a:rect r="r" b="b" t="t" l="l"/>
              <a:pathLst>
                <a:path h="1471419" w="2216827">
                  <a:moveTo>
                    <a:pt x="0" y="0"/>
                  </a:moveTo>
                  <a:lnTo>
                    <a:pt x="2216827" y="0"/>
                  </a:lnTo>
                  <a:lnTo>
                    <a:pt x="2216827" y="1471419"/>
                  </a:lnTo>
                  <a:lnTo>
                    <a:pt x="0" y="147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3669403" y="2076105"/>
              <a:ext cx="1236776" cy="1236776"/>
            </a:xfrm>
            <a:custGeom>
              <a:avLst/>
              <a:gdLst/>
              <a:ahLst/>
              <a:cxnLst/>
              <a:rect r="r" b="b" t="t" l="l"/>
              <a:pathLst>
                <a:path h="1236776" w="1236776">
                  <a:moveTo>
                    <a:pt x="0" y="0"/>
                  </a:moveTo>
                  <a:lnTo>
                    <a:pt x="1236776" y="0"/>
                  </a:lnTo>
                  <a:lnTo>
                    <a:pt x="1236776" y="1236776"/>
                  </a:lnTo>
                  <a:lnTo>
                    <a:pt x="0" y="1236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0" id="40"/>
            <p:cNvGrpSpPr/>
            <p:nvPr/>
          </p:nvGrpSpPr>
          <p:grpSpPr>
            <a:xfrm rot="0">
              <a:off x="668841" y="4527812"/>
              <a:ext cx="7356546" cy="1424414"/>
              <a:chOff x="0" y="0"/>
              <a:chExt cx="1247135" cy="241477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247135" cy="241477"/>
              </a:xfrm>
              <a:custGeom>
                <a:avLst/>
                <a:gdLst/>
                <a:ahLst/>
                <a:cxnLst/>
                <a:rect r="r" b="b" t="t" l="l"/>
                <a:pathLst>
                  <a:path h="241477" w="1247135">
                    <a:moveTo>
                      <a:pt x="68756" y="0"/>
                    </a:moveTo>
                    <a:lnTo>
                      <a:pt x="1178379" y="0"/>
                    </a:lnTo>
                    <a:cubicBezTo>
                      <a:pt x="1216352" y="0"/>
                      <a:pt x="1247135" y="30783"/>
                      <a:pt x="1247135" y="68756"/>
                    </a:cubicBezTo>
                    <a:lnTo>
                      <a:pt x="1247135" y="172721"/>
                    </a:lnTo>
                    <a:cubicBezTo>
                      <a:pt x="1247135" y="190956"/>
                      <a:pt x="1239891" y="208444"/>
                      <a:pt x="1226997" y="221339"/>
                    </a:cubicBezTo>
                    <a:cubicBezTo>
                      <a:pt x="1214102" y="234233"/>
                      <a:pt x="1196614" y="241477"/>
                      <a:pt x="1178379" y="241477"/>
                    </a:cubicBezTo>
                    <a:lnTo>
                      <a:pt x="68756" y="241477"/>
                    </a:lnTo>
                    <a:cubicBezTo>
                      <a:pt x="30783" y="241477"/>
                      <a:pt x="0" y="210694"/>
                      <a:pt x="0" y="172721"/>
                    </a:cubicBezTo>
                    <a:lnTo>
                      <a:pt x="0" y="68756"/>
                    </a:lnTo>
                    <a:cubicBezTo>
                      <a:pt x="0" y="30783"/>
                      <a:pt x="30783" y="0"/>
                      <a:pt x="68756" y="0"/>
                    </a:cubicBezTo>
                    <a:close/>
                  </a:path>
                </a:pathLst>
              </a:custGeom>
              <a:solidFill>
                <a:srgbClr val="D14835"/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0"/>
                <a:ext cx="1247135" cy="241477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3283772" y="4235502"/>
              <a:ext cx="2324965" cy="1543196"/>
            </a:xfrm>
            <a:custGeom>
              <a:avLst/>
              <a:gdLst/>
              <a:ahLst/>
              <a:cxnLst/>
              <a:rect r="r" b="b" t="t" l="l"/>
              <a:pathLst>
                <a:path h="1543196" w="2324965">
                  <a:moveTo>
                    <a:pt x="0" y="0"/>
                  </a:moveTo>
                  <a:lnTo>
                    <a:pt x="2324966" y="0"/>
                  </a:lnTo>
                  <a:lnTo>
                    <a:pt x="2324966" y="1543196"/>
                  </a:lnTo>
                  <a:lnTo>
                    <a:pt x="0" y="1543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4" id="44"/>
            <p:cNvGrpSpPr/>
            <p:nvPr/>
          </p:nvGrpSpPr>
          <p:grpSpPr>
            <a:xfrm rot="0">
              <a:off x="9197106" y="4395414"/>
              <a:ext cx="5762071" cy="1509132"/>
              <a:chOff x="0" y="0"/>
              <a:chExt cx="976828" cy="255839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976828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976828">
                    <a:moveTo>
                      <a:pt x="87782" y="0"/>
                    </a:moveTo>
                    <a:lnTo>
                      <a:pt x="889046" y="0"/>
                    </a:lnTo>
                    <a:cubicBezTo>
                      <a:pt x="912327" y="0"/>
                      <a:pt x="934655" y="9248"/>
                      <a:pt x="951117" y="25711"/>
                    </a:cubicBezTo>
                    <a:cubicBezTo>
                      <a:pt x="967579" y="42173"/>
                      <a:pt x="976828" y="64501"/>
                      <a:pt x="976828" y="87782"/>
                    </a:cubicBezTo>
                    <a:lnTo>
                      <a:pt x="976828" y="168057"/>
                    </a:lnTo>
                    <a:cubicBezTo>
                      <a:pt x="976828" y="191338"/>
                      <a:pt x="967579" y="213666"/>
                      <a:pt x="951117" y="230128"/>
                    </a:cubicBezTo>
                    <a:cubicBezTo>
                      <a:pt x="934655" y="246590"/>
                      <a:pt x="912327" y="255839"/>
                      <a:pt x="889046" y="255839"/>
                    </a:cubicBezTo>
                    <a:lnTo>
                      <a:pt x="87782" y="255839"/>
                    </a:lnTo>
                    <a:cubicBezTo>
                      <a:pt x="64501" y="255839"/>
                      <a:pt x="42173" y="246590"/>
                      <a:pt x="25711" y="230128"/>
                    </a:cubicBezTo>
                    <a:cubicBezTo>
                      <a:pt x="9248" y="213666"/>
                      <a:pt x="0" y="191338"/>
                      <a:pt x="0" y="168057"/>
                    </a:cubicBezTo>
                    <a:lnTo>
                      <a:pt x="0" y="87782"/>
                    </a:lnTo>
                    <a:cubicBezTo>
                      <a:pt x="0" y="64501"/>
                      <a:pt x="9248" y="42173"/>
                      <a:pt x="25711" y="25711"/>
                    </a:cubicBezTo>
                    <a:cubicBezTo>
                      <a:pt x="42173" y="9248"/>
                      <a:pt x="64501" y="0"/>
                      <a:pt x="8778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D14835"/>
                </a:solidFill>
                <a:prstDash val="solid"/>
                <a:round/>
              </a:ln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0"/>
                <a:ext cx="976828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3359"/>
                  </a:lnSpc>
                </a:pPr>
                <a:r>
                  <a:rPr lang="en-US" sz="2799" b="true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Reconnaître et</a:t>
                </a:r>
              </a:p>
              <a:p>
                <a:pPr algn="ctr">
                  <a:lnSpc>
                    <a:spcPts val="3359"/>
                  </a:lnSpc>
                </a:pPr>
                <a:r>
                  <a:rPr lang="en-US" b="true" sz="2799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 valider les émotions</a:t>
                </a:r>
              </a:p>
            </p:txBody>
          </p:sp>
        </p:grpSp>
        <p:sp>
          <p:nvSpPr>
            <p:cNvPr name="AutoShape 47" id="47"/>
            <p:cNvSpPr/>
            <p:nvPr/>
          </p:nvSpPr>
          <p:spPr>
            <a:xfrm>
              <a:off x="8165425" y="5223799"/>
              <a:ext cx="897439" cy="0"/>
            </a:xfrm>
            <a:prstGeom prst="line">
              <a:avLst/>
            </a:prstGeom>
            <a:ln cap="flat" w="25400">
              <a:solidFill>
                <a:srgbClr val="D14835"/>
              </a:solidFill>
              <a:prstDash val="solid"/>
              <a:headEnd type="none" len="sm" w="sm"/>
              <a:tailEnd type="oval" len="lg" w="lg"/>
            </a:ln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3834635" y="4440587"/>
              <a:ext cx="1223240" cy="1133026"/>
            </a:xfrm>
            <a:custGeom>
              <a:avLst/>
              <a:gdLst/>
              <a:ahLst/>
              <a:cxnLst/>
              <a:rect r="r" b="b" t="t" l="l"/>
              <a:pathLst>
                <a:path h="1133026" w="1223240">
                  <a:moveTo>
                    <a:pt x="0" y="0"/>
                  </a:moveTo>
                  <a:lnTo>
                    <a:pt x="1223240" y="0"/>
                  </a:lnTo>
                  <a:lnTo>
                    <a:pt x="1223240" y="1133026"/>
                  </a:lnTo>
                  <a:lnTo>
                    <a:pt x="0" y="1133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9" id="49"/>
            <p:cNvGrpSpPr/>
            <p:nvPr/>
          </p:nvGrpSpPr>
          <p:grpSpPr>
            <a:xfrm rot="0">
              <a:off x="0" y="6446136"/>
              <a:ext cx="8620314" cy="1578873"/>
              <a:chOff x="0" y="0"/>
              <a:chExt cx="1461378" cy="267662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1461378" cy="267662"/>
              </a:xfrm>
              <a:custGeom>
                <a:avLst/>
                <a:gdLst/>
                <a:ahLst/>
                <a:cxnLst/>
                <a:rect r="r" b="b" t="t" l="l"/>
                <a:pathLst>
                  <a:path h="267662" w="1461378">
                    <a:moveTo>
                      <a:pt x="58676" y="0"/>
                    </a:moveTo>
                    <a:lnTo>
                      <a:pt x="1402702" y="0"/>
                    </a:lnTo>
                    <a:cubicBezTo>
                      <a:pt x="1418263" y="0"/>
                      <a:pt x="1433188" y="6182"/>
                      <a:pt x="1444192" y="17186"/>
                    </a:cubicBezTo>
                    <a:cubicBezTo>
                      <a:pt x="1455196" y="28190"/>
                      <a:pt x="1461378" y="43114"/>
                      <a:pt x="1461378" y="58676"/>
                    </a:cubicBezTo>
                    <a:lnTo>
                      <a:pt x="1461378" y="208986"/>
                    </a:lnTo>
                    <a:cubicBezTo>
                      <a:pt x="1461378" y="224548"/>
                      <a:pt x="1455196" y="239472"/>
                      <a:pt x="1444192" y="250476"/>
                    </a:cubicBezTo>
                    <a:cubicBezTo>
                      <a:pt x="1433188" y="261480"/>
                      <a:pt x="1418263" y="267662"/>
                      <a:pt x="1402702" y="267662"/>
                    </a:cubicBezTo>
                    <a:lnTo>
                      <a:pt x="58676" y="267662"/>
                    </a:lnTo>
                    <a:cubicBezTo>
                      <a:pt x="26270" y="267662"/>
                      <a:pt x="0" y="241392"/>
                      <a:pt x="0" y="208986"/>
                    </a:cubicBezTo>
                    <a:lnTo>
                      <a:pt x="0" y="58676"/>
                    </a:lnTo>
                    <a:cubicBezTo>
                      <a:pt x="0" y="43114"/>
                      <a:pt x="6182" y="28190"/>
                      <a:pt x="17186" y="17186"/>
                    </a:cubicBezTo>
                    <a:cubicBezTo>
                      <a:pt x="28190" y="6182"/>
                      <a:pt x="43114" y="0"/>
                      <a:pt x="58676" y="0"/>
                    </a:cubicBezTo>
                    <a:close/>
                  </a:path>
                </a:pathLst>
              </a:custGeom>
              <a:solidFill>
                <a:srgbClr val="A6715E"/>
              </a:solidFill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0"/>
                <a:ext cx="1461378" cy="267662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52" id="52"/>
            <p:cNvSpPr/>
            <p:nvPr/>
          </p:nvSpPr>
          <p:spPr>
            <a:xfrm flipH="false" flipV="false" rot="0">
              <a:off x="3246815" y="6270114"/>
              <a:ext cx="2217083" cy="1471589"/>
            </a:xfrm>
            <a:custGeom>
              <a:avLst/>
              <a:gdLst/>
              <a:ahLst/>
              <a:cxnLst/>
              <a:rect r="r" b="b" t="t" l="l"/>
              <a:pathLst>
                <a:path h="1471589" w="2217083">
                  <a:moveTo>
                    <a:pt x="0" y="0"/>
                  </a:moveTo>
                  <a:lnTo>
                    <a:pt x="2217083" y="0"/>
                  </a:lnTo>
                  <a:lnTo>
                    <a:pt x="2217083" y="1471589"/>
                  </a:lnTo>
                  <a:lnTo>
                    <a:pt x="0" y="147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3755289" y="6446136"/>
              <a:ext cx="1200135" cy="1043117"/>
            </a:xfrm>
            <a:custGeom>
              <a:avLst/>
              <a:gdLst/>
              <a:ahLst/>
              <a:cxnLst/>
              <a:rect r="r" b="b" t="t" l="l"/>
              <a:pathLst>
                <a:path h="1043117" w="1200135">
                  <a:moveTo>
                    <a:pt x="0" y="0"/>
                  </a:moveTo>
                  <a:lnTo>
                    <a:pt x="1200136" y="0"/>
                  </a:lnTo>
                  <a:lnTo>
                    <a:pt x="1200136" y="1043117"/>
                  </a:lnTo>
                  <a:lnTo>
                    <a:pt x="0" y="1043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54" id="54"/>
            <p:cNvGrpSpPr/>
            <p:nvPr/>
          </p:nvGrpSpPr>
          <p:grpSpPr>
            <a:xfrm rot="0">
              <a:off x="9933893" y="6446136"/>
              <a:ext cx="4907335" cy="1509132"/>
              <a:chOff x="0" y="0"/>
              <a:chExt cx="831927" cy="255839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831927" cy="255839"/>
              </a:xfrm>
              <a:custGeom>
                <a:avLst/>
                <a:gdLst/>
                <a:ahLst/>
                <a:cxnLst/>
                <a:rect r="r" b="b" t="t" l="l"/>
                <a:pathLst>
                  <a:path h="255839" w="831927">
                    <a:moveTo>
                      <a:pt x="103071" y="0"/>
                    </a:moveTo>
                    <a:lnTo>
                      <a:pt x="728855" y="0"/>
                    </a:lnTo>
                    <a:cubicBezTo>
                      <a:pt x="785780" y="0"/>
                      <a:pt x="831927" y="46147"/>
                      <a:pt x="831927" y="103071"/>
                    </a:cubicBezTo>
                    <a:lnTo>
                      <a:pt x="831927" y="152768"/>
                    </a:lnTo>
                    <a:cubicBezTo>
                      <a:pt x="831927" y="209692"/>
                      <a:pt x="785780" y="255839"/>
                      <a:pt x="728855" y="255839"/>
                    </a:cubicBezTo>
                    <a:lnTo>
                      <a:pt x="103071" y="255839"/>
                    </a:lnTo>
                    <a:cubicBezTo>
                      <a:pt x="46147" y="255839"/>
                      <a:pt x="0" y="209692"/>
                      <a:pt x="0" y="152768"/>
                    </a:cubicBezTo>
                    <a:lnTo>
                      <a:pt x="0" y="103071"/>
                    </a:lnTo>
                    <a:cubicBezTo>
                      <a:pt x="0" y="46147"/>
                      <a:pt x="46147" y="0"/>
                      <a:pt x="10307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A6715E"/>
                </a:solidFill>
                <a:prstDash val="solid"/>
                <a:round/>
              </a:ln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0"/>
                <a:ext cx="831927" cy="255839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 marL="0" indent="0" lvl="0">
                  <a:lnSpc>
                    <a:spcPts val="3359"/>
                  </a:lnSpc>
                  <a:spcBef>
                    <a:spcPct val="0"/>
                  </a:spcBef>
                </a:pPr>
                <a:r>
                  <a:rPr lang="en-US" b="true" sz="2799" strike="noStrike" u="none">
                    <a:solidFill>
                      <a:srgbClr val="000000"/>
                    </a:solidFill>
                    <a:latin typeface="Canva Sans Bold"/>
                    <a:ea typeface="Canva Sans Bold"/>
                    <a:cs typeface="Canva Sans Bold"/>
                    <a:sym typeface="Canva Sans Bold"/>
                  </a:rPr>
                  <a:t>Créer un climat sécurisant</a:t>
                </a:r>
              </a:p>
            </p:txBody>
          </p:sp>
        </p:grpSp>
        <p:sp>
          <p:nvSpPr>
            <p:cNvPr name="AutoShape 57" id="57"/>
            <p:cNvSpPr/>
            <p:nvPr/>
          </p:nvSpPr>
          <p:spPr>
            <a:xfrm>
              <a:off x="8848240" y="7293293"/>
              <a:ext cx="942192" cy="0"/>
            </a:xfrm>
            <a:prstGeom prst="line">
              <a:avLst/>
            </a:prstGeom>
            <a:ln cap="flat" w="25400">
              <a:solidFill>
                <a:srgbClr val="A6715E"/>
              </a:solidFill>
              <a:prstDash val="solid"/>
              <a:headEnd type="none" len="sm" w="sm"/>
              <a:tailEnd type="oval" len="lg" w="lg"/>
            </a:ln>
          </p:spPr>
        </p:sp>
      </p:grpSp>
      <p:grpSp>
        <p:nvGrpSpPr>
          <p:cNvPr name="Group 58" id="58"/>
          <p:cNvGrpSpPr/>
          <p:nvPr/>
        </p:nvGrpSpPr>
        <p:grpSpPr>
          <a:xfrm rot="0">
            <a:off x="4600453" y="1711923"/>
            <a:ext cx="2938554" cy="1286200"/>
            <a:chOff x="0" y="0"/>
            <a:chExt cx="3918072" cy="1714934"/>
          </a:xfrm>
        </p:grpSpPr>
        <p:grpSp>
          <p:nvGrpSpPr>
            <p:cNvPr name="Group 59" id="59"/>
            <p:cNvGrpSpPr/>
            <p:nvPr/>
          </p:nvGrpSpPr>
          <p:grpSpPr>
            <a:xfrm rot="0">
              <a:off x="0" y="237493"/>
              <a:ext cx="3918072" cy="1477441"/>
              <a:chOff x="0" y="0"/>
              <a:chExt cx="664220" cy="250466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664220" cy="250466"/>
              </a:xfrm>
              <a:custGeom>
                <a:avLst/>
                <a:gdLst/>
                <a:ahLst/>
                <a:cxnLst/>
                <a:rect r="r" b="b" t="t" l="l"/>
                <a:pathLst>
                  <a:path h="250466" w="664220">
                    <a:moveTo>
                      <a:pt x="125233" y="0"/>
                    </a:moveTo>
                    <a:lnTo>
                      <a:pt x="538986" y="0"/>
                    </a:lnTo>
                    <a:cubicBezTo>
                      <a:pt x="608151" y="0"/>
                      <a:pt x="664220" y="56069"/>
                      <a:pt x="664220" y="125233"/>
                    </a:cubicBezTo>
                    <a:lnTo>
                      <a:pt x="664220" y="125233"/>
                    </a:lnTo>
                    <a:cubicBezTo>
                      <a:pt x="664220" y="194398"/>
                      <a:pt x="608151" y="250466"/>
                      <a:pt x="538986" y="250466"/>
                    </a:cubicBezTo>
                    <a:lnTo>
                      <a:pt x="125233" y="250466"/>
                    </a:lnTo>
                    <a:cubicBezTo>
                      <a:pt x="56069" y="250466"/>
                      <a:pt x="0" y="194398"/>
                      <a:pt x="0" y="125233"/>
                    </a:cubicBezTo>
                    <a:lnTo>
                      <a:pt x="0" y="125233"/>
                    </a:lnTo>
                    <a:cubicBezTo>
                      <a:pt x="0" y="56069"/>
                      <a:pt x="56069" y="0"/>
                      <a:pt x="125233" y="0"/>
                    </a:cubicBezTo>
                    <a:close/>
                  </a:path>
                </a:pathLst>
              </a:custGeom>
              <a:solidFill>
                <a:srgbClr val="99B246">
                  <a:alpha val="27843"/>
                </a:srgbClr>
              </a:solidFill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0"/>
                <a:ext cx="664220" cy="250466"/>
              </a:xfrm>
              <a:prstGeom prst="rect">
                <a:avLst/>
              </a:prstGeom>
            </p:spPr>
            <p:txBody>
              <a:bodyPr anchor="ctr" rtlCol="false" tIns="59191" lIns="59191" bIns="59191" rIns="59191"/>
              <a:lstStyle/>
              <a:p>
                <a:pPr algn="ctr">
                  <a:lnSpc>
                    <a:spcPts val="1062"/>
                  </a:lnSpc>
                </a:pPr>
              </a:p>
            </p:txBody>
          </p:sp>
        </p:grpSp>
        <p:sp>
          <p:nvSpPr>
            <p:cNvPr name="Freeform 62" id="62"/>
            <p:cNvSpPr/>
            <p:nvPr/>
          </p:nvSpPr>
          <p:spPr>
            <a:xfrm flipH="false" flipV="false" rot="0">
              <a:off x="850494" y="0"/>
              <a:ext cx="2217083" cy="1471589"/>
            </a:xfrm>
            <a:custGeom>
              <a:avLst/>
              <a:gdLst/>
              <a:ahLst/>
              <a:cxnLst/>
              <a:rect r="r" b="b" t="t" l="l"/>
              <a:pathLst>
                <a:path h="1471589" w="2217083">
                  <a:moveTo>
                    <a:pt x="0" y="0"/>
                  </a:moveTo>
                  <a:lnTo>
                    <a:pt x="2217083" y="0"/>
                  </a:lnTo>
                  <a:lnTo>
                    <a:pt x="2217083" y="1471589"/>
                  </a:lnTo>
                  <a:lnTo>
                    <a:pt x="0" y="1471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8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DAGw0P_SYIA</dc:identifier>
  <dcterms:modified xsi:type="dcterms:W3CDTF">2011-08-01T06:04:30Z</dcterms:modified>
  <cp:revision>1</cp:revision>
  <dc:title>M4 PPT Stratégies et bons gestes d’accueil</dc:title>
</cp:coreProperties>
</file>