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Cooper Hewitt Bold" charset="1" panose="00000000000000000000"/>
      <p:regular r:id="rId25"/>
    </p:embeddedFont>
    <p:embeddedFont>
      <p:font typeface="Cooper Hewitt" charset="1" panose="00000000000000000000"/>
      <p:regular r:id="rId26"/>
    </p:embeddedFont>
    <p:embeddedFont>
      <p:font typeface="Canva Sans Bold" charset="1" panose="020B0803030501040103"/>
      <p:regular r:id="rId27"/>
    </p:embeddedFont>
    <p:embeddedFont>
      <p:font typeface="Canva Sans" charset="1" panose="020B0503030501040103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6.png" Type="http://schemas.openxmlformats.org/officeDocument/2006/relationships/image"/><Relationship Id="rId15" Target="../media/image27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8473" y="9258300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30129"/>
            <a:ext cx="13752912" cy="1963141"/>
            <a:chOff x="0" y="0"/>
            <a:chExt cx="18337216" cy="261752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17522" cy="2617522"/>
            </a:xfrm>
            <a:custGeom>
              <a:avLst/>
              <a:gdLst/>
              <a:ahLst/>
              <a:cxnLst/>
              <a:rect r="r" b="b" t="t" l="l"/>
              <a:pathLst>
                <a:path h="2617522" w="2617522">
                  <a:moveTo>
                    <a:pt x="0" y="0"/>
                  </a:moveTo>
                  <a:lnTo>
                    <a:pt x="2617522" y="0"/>
                  </a:lnTo>
                  <a:lnTo>
                    <a:pt x="2617522" y="2617522"/>
                  </a:lnTo>
                  <a:lnTo>
                    <a:pt x="0" y="2617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21937" y="872058"/>
              <a:ext cx="854845" cy="873405"/>
            </a:xfrm>
            <a:custGeom>
              <a:avLst/>
              <a:gdLst/>
              <a:ahLst/>
              <a:cxnLst/>
              <a:rect r="r" b="b" t="t" l="l"/>
              <a:pathLst>
                <a:path h="873405" w="854845">
                  <a:moveTo>
                    <a:pt x="0" y="0"/>
                  </a:moveTo>
                  <a:lnTo>
                    <a:pt x="854845" y="0"/>
                  </a:lnTo>
                  <a:lnTo>
                    <a:pt x="854845" y="873406"/>
                  </a:lnTo>
                  <a:lnTo>
                    <a:pt x="0" y="873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348734" y="889305"/>
              <a:ext cx="14988483" cy="1058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1"/>
                </a:lnSpc>
              </a:pPr>
              <a:r>
                <a:rPr lang="en-US" sz="47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Mettre en place un processus d’accueil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725576" y="6129991"/>
            <a:ext cx="3144029" cy="3128309"/>
            <a:chOff x="0" y="0"/>
            <a:chExt cx="4192038" cy="417107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192038" cy="4171078"/>
            </a:xfrm>
            <a:custGeom>
              <a:avLst/>
              <a:gdLst/>
              <a:ahLst/>
              <a:cxnLst/>
              <a:rect r="r" b="b" t="t" l="l"/>
              <a:pathLst>
                <a:path h="4171078" w="4192038">
                  <a:moveTo>
                    <a:pt x="0" y="0"/>
                  </a:moveTo>
                  <a:lnTo>
                    <a:pt x="4192038" y="0"/>
                  </a:lnTo>
                  <a:lnTo>
                    <a:pt x="4192038" y="4171078"/>
                  </a:lnTo>
                  <a:lnTo>
                    <a:pt x="0" y="4171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1000"/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649666" y="567929"/>
              <a:ext cx="2892706" cy="2896326"/>
            </a:xfrm>
            <a:custGeom>
              <a:avLst/>
              <a:gdLst/>
              <a:ahLst/>
              <a:cxnLst/>
              <a:rect r="r" b="b" t="t" l="l"/>
              <a:pathLst>
                <a:path h="2896326" w="2892706">
                  <a:moveTo>
                    <a:pt x="0" y="0"/>
                  </a:moveTo>
                  <a:lnTo>
                    <a:pt x="2892706" y="0"/>
                  </a:lnTo>
                  <a:lnTo>
                    <a:pt x="2892706" y="2896326"/>
                  </a:lnTo>
                  <a:lnTo>
                    <a:pt x="0" y="2896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952956" y="3886685"/>
            <a:ext cx="7828656" cy="1256815"/>
            <a:chOff x="0" y="0"/>
            <a:chExt cx="10438208" cy="1675753"/>
          </a:xfrm>
        </p:grpSpPr>
        <p:grpSp>
          <p:nvGrpSpPr>
            <p:cNvPr name="Group 20" id="20"/>
            <p:cNvGrpSpPr/>
            <p:nvPr/>
          </p:nvGrpSpPr>
          <p:grpSpPr>
            <a:xfrm rot="5400000">
              <a:off x="-257411" y="257411"/>
              <a:ext cx="1675753" cy="1160932"/>
              <a:chOff x="0" y="0"/>
              <a:chExt cx="678321" cy="469928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427969" y="159062"/>
              <a:ext cx="9010239" cy="1233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269"/>
                </a:lnSpc>
              </a:pPr>
              <a:r>
                <a:rPr lang="en-US" sz="54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Passons à l’action!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893400"/>
            <a:ext cx="13942062" cy="601980"/>
            <a:chOff x="0" y="0"/>
            <a:chExt cx="18589416" cy="802640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180401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180401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180401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932233" y="-95250"/>
              <a:ext cx="1665718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Co-construire le processus idéal 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529524" y="8329854"/>
            <a:ext cx="7651545" cy="946538"/>
            <a:chOff x="0" y="0"/>
            <a:chExt cx="2734127" cy="33822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734127" cy="338226"/>
            </a:xfrm>
            <a:custGeom>
              <a:avLst/>
              <a:gdLst/>
              <a:ahLst/>
              <a:cxnLst/>
              <a:rect r="r" b="b" t="t" l="l"/>
              <a:pathLst>
                <a:path h="338226" w="2734127">
                  <a:moveTo>
                    <a:pt x="49579" y="0"/>
                  </a:moveTo>
                  <a:lnTo>
                    <a:pt x="2684549" y="0"/>
                  </a:lnTo>
                  <a:cubicBezTo>
                    <a:pt x="2711930" y="0"/>
                    <a:pt x="2734127" y="22197"/>
                    <a:pt x="2734127" y="49579"/>
                  </a:cubicBezTo>
                  <a:lnTo>
                    <a:pt x="2734127" y="288648"/>
                  </a:lnTo>
                  <a:cubicBezTo>
                    <a:pt x="2734127" y="316029"/>
                    <a:pt x="2711930" y="338226"/>
                    <a:pt x="2684549" y="338226"/>
                  </a:cubicBezTo>
                  <a:lnTo>
                    <a:pt x="49579" y="338226"/>
                  </a:lnTo>
                  <a:cubicBezTo>
                    <a:pt x="22197" y="338226"/>
                    <a:pt x="0" y="316029"/>
                    <a:pt x="0" y="288648"/>
                  </a:cubicBezTo>
                  <a:lnTo>
                    <a:pt x="0" y="49579"/>
                  </a:lnTo>
                  <a:cubicBezTo>
                    <a:pt x="0" y="22197"/>
                    <a:pt x="22197" y="0"/>
                    <a:pt x="495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0"/>
              <a:ext cx="2734127" cy="33822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Faire sentir la personne attendue et à l’aise, accueil chaleureux et sécurisant,</a:t>
              </a:r>
              <a:r>
                <a:rPr lang="en-US" sz="21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parler calmement</a:t>
              </a:r>
            </a:p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33128" y="8360873"/>
            <a:ext cx="5498365" cy="965371"/>
            <a:chOff x="0" y="0"/>
            <a:chExt cx="1461378" cy="2565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461378" cy="256580"/>
            </a:xfrm>
            <a:custGeom>
              <a:avLst/>
              <a:gdLst/>
              <a:ahLst/>
              <a:cxnLst/>
              <a:rect r="r" b="b" t="t" l="l"/>
              <a:pathLst>
                <a:path h="256580" w="1461378">
                  <a:moveTo>
                    <a:pt x="68994" y="0"/>
                  </a:moveTo>
                  <a:lnTo>
                    <a:pt x="1392384" y="0"/>
                  </a:lnTo>
                  <a:cubicBezTo>
                    <a:pt x="1430488" y="0"/>
                    <a:pt x="1461378" y="30890"/>
                    <a:pt x="1461378" y="68994"/>
                  </a:cubicBezTo>
                  <a:lnTo>
                    <a:pt x="1461378" y="187586"/>
                  </a:lnTo>
                  <a:cubicBezTo>
                    <a:pt x="1461378" y="225691"/>
                    <a:pt x="1430488" y="256580"/>
                    <a:pt x="1392384" y="256580"/>
                  </a:cubicBezTo>
                  <a:lnTo>
                    <a:pt x="68994" y="256580"/>
                  </a:lnTo>
                  <a:cubicBezTo>
                    <a:pt x="30890" y="256580"/>
                    <a:pt x="0" y="225691"/>
                    <a:pt x="0" y="187586"/>
                  </a:cubicBezTo>
                  <a:lnTo>
                    <a:pt x="0" y="68994"/>
                  </a:lnTo>
                  <a:cubicBezTo>
                    <a:pt x="0" y="30890"/>
                    <a:pt x="30890" y="0"/>
                    <a:pt x="68994" y="0"/>
                  </a:cubicBezTo>
                  <a:close/>
                </a:path>
              </a:pathLst>
            </a:custGeom>
            <a:solidFill>
              <a:srgbClr val="A6715E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0"/>
              <a:ext cx="1461378" cy="256580"/>
            </a:xfrm>
            <a:prstGeom prst="rect">
              <a:avLst/>
            </a:prstGeom>
          </p:spPr>
          <p:txBody>
            <a:bodyPr anchor="ctr" rtlCol="false" tIns="50339" lIns="50339" bIns="50339" rIns="5033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475240" y="8227040"/>
            <a:ext cx="1414140" cy="938635"/>
            <a:chOff x="0" y="0"/>
            <a:chExt cx="1885520" cy="125151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885520" cy="1251514"/>
            </a:xfrm>
            <a:custGeom>
              <a:avLst/>
              <a:gdLst/>
              <a:ahLst/>
              <a:cxnLst/>
              <a:rect r="r" b="b" t="t" l="l"/>
              <a:pathLst>
                <a:path h="1251514" w="1885520">
                  <a:moveTo>
                    <a:pt x="0" y="0"/>
                  </a:moveTo>
                  <a:lnTo>
                    <a:pt x="1885520" y="0"/>
                  </a:lnTo>
                  <a:lnTo>
                    <a:pt x="1885520" y="1251514"/>
                  </a:lnTo>
                  <a:lnTo>
                    <a:pt x="0" y="125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449843" y="19312"/>
              <a:ext cx="1020656" cy="887120"/>
            </a:xfrm>
            <a:custGeom>
              <a:avLst/>
              <a:gdLst/>
              <a:ahLst/>
              <a:cxnLst/>
              <a:rect r="r" b="b" t="t" l="l"/>
              <a:pathLst>
                <a:path h="887120" w="1020656">
                  <a:moveTo>
                    <a:pt x="0" y="0"/>
                  </a:moveTo>
                  <a:lnTo>
                    <a:pt x="1020655" y="0"/>
                  </a:lnTo>
                  <a:lnTo>
                    <a:pt x="1020655" y="887120"/>
                  </a:lnTo>
                  <a:lnTo>
                    <a:pt x="0" y="88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488930" y="8329854"/>
            <a:ext cx="2640573" cy="928446"/>
            <a:chOff x="0" y="0"/>
            <a:chExt cx="943556" cy="33176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43556" cy="331762"/>
            </a:xfrm>
            <a:custGeom>
              <a:avLst/>
              <a:gdLst/>
              <a:ahLst/>
              <a:cxnLst/>
              <a:rect r="r" b="b" t="t" l="l"/>
              <a:pathLst>
                <a:path h="331762" w="943556">
                  <a:moveTo>
                    <a:pt x="143664" y="0"/>
                  </a:moveTo>
                  <a:lnTo>
                    <a:pt x="799893" y="0"/>
                  </a:lnTo>
                  <a:cubicBezTo>
                    <a:pt x="879236" y="0"/>
                    <a:pt x="943556" y="64320"/>
                    <a:pt x="943556" y="143664"/>
                  </a:cubicBezTo>
                  <a:lnTo>
                    <a:pt x="943556" y="188098"/>
                  </a:lnTo>
                  <a:cubicBezTo>
                    <a:pt x="943556" y="267441"/>
                    <a:pt x="879236" y="331762"/>
                    <a:pt x="799893" y="331762"/>
                  </a:cubicBezTo>
                  <a:lnTo>
                    <a:pt x="143664" y="331762"/>
                  </a:lnTo>
                  <a:cubicBezTo>
                    <a:pt x="64320" y="331762"/>
                    <a:pt x="0" y="267441"/>
                    <a:pt x="0" y="188098"/>
                  </a:cubicBezTo>
                  <a:lnTo>
                    <a:pt x="0" y="143664"/>
                  </a:lnTo>
                  <a:cubicBezTo>
                    <a:pt x="0" y="64320"/>
                    <a:pt x="64320" y="0"/>
                    <a:pt x="143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/>
              </a:solidFill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9525"/>
              <a:ext cx="943556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Créer un climat sécurisant</a:t>
              </a:r>
            </a:p>
          </p:txBody>
        </p:sp>
      </p:grpSp>
      <p:sp>
        <p:nvSpPr>
          <p:cNvPr name="AutoShape 35" id="35"/>
          <p:cNvSpPr/>
          <p:nvPr/>
        </p:nvSpPr>
        <p:spPr>
          <a:xfrm>
            <a:off x="5947163" y="8814810"/>
            <a:ext cx="447002" cy="0"/>
          </a:xfrm>
          <a:prstGeom prst="line">
            <a:avLst/>
          </a:prstGeom>
          <a:ln cap="flat" w="28575">
            <a:solidFill>
              <a:srgbClr val="A6715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36" id="36"/>
          <p:cNvSpPr/>
          <p:nvPr/>
        </p:nvSpPr>
        <p:spPr>
          <a:xfrm>
            <a:off x="9125325" y="8779790"/>
            <a:ext cx="274262" cy="0"/>
          </a:xfrm>
          <a:prstGeom prst="line">
            <a:avLst/>
          </a:prstGeom>
          <a:ln cap="flat" w="28575">
            <a:solidFill>
              <a:srgbClr val="A6715E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7" id="37"/>
          <p:cNvGrpSpPr/>
          <p:nvPr/>
        </p:nvGrpSpPr>
        <p:grpSpPr>
          <a:xfrm rot="0">
            <a:off x="5538188" y="5478504"/>
            <a:ext cx="3295505" cy="928446"/>
            <a:chOff x="0" y="0"/>
            <a:chExt cx="1177583" cy="33176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177583" cy="331762"/>
            </a:xfrm>
            <a:custGeom>
              <a:avLst/>
              <a:gdLst/>
              <a:ahLst/>
              <a:cxnLst/>
              <a:rect r="r" b="b" t="t" l="l"/>
              <a:pathLst>
                <a:path h="331762" w="1177583">
                  <a:moveTo>
                    <a:pt x="115113" y="0"/>
                  </a:moveTo>
                  <a:lnTo>
                    <a:pt x="1062471" y="0"/>
                  </a:lnTo>
                  <a:cubicBezTo>
                    <a:pt x="1093000" y="0"/>
                    <a:pt x="1122280" y="12128"/>
                    <a:pt x="1143868" y="33716"/>
                  </a:cubicBezTo>
                  <a:cubicBezTo>
                    <a:pt x="1165455" y="55303"/>
                    <a:pt x="1177583" y="84583"/>
                    <a:pt x="1177583" y="115113"/>
                  </a:cubicBezTo>
                  <a:lnTo>
                    <a:pt x="1177583" y="216649"/>
                  </a:lnTo>
                  <a:cubicBezTo>
                    <a:pt x="1177583" y="247179"/>
                    <a:pt x="1165455" y="276458"/>
                    <a:pt x="1143868" y="298046"/>
                  </a:cubicBezTo>
                  <a:cubicBezTo>
                    <a:pt x="1122280" y="319634"/>
                    <a:pt x="1093000" y="331762"/>
                    <a:pt x="1062471" y="331762"/>
                  </a:cubicBezTo>
                  <a:lnTo>
                    <a:pt x="115113" y="331762"/>
                  </a:lnTo>
                  <a:cubicBezTo>
                    <a:pt x="84583" y="331762"/>
                    <a:pt x="55303" y="319634"/>
                    <a:pt x="33716" y="298046"/>
                  </a:cubicBezTo>
                  <a:cubicBezTo>
                    <a:pt x="12128" y="276458"/>
                    <a:pt x="0" y="247179"/>
                    <a:pt x="0" y="216649"/>
                  </a:cubicBezTo>
                  <a:lnTo>
                    <a:pt x="0" y="115113"/>
                  </a:lnTo>
                  <a:cubicBezTo>
                    <a:pt x="0" y="84583"/>
                    <a:pt x="12128" y="55303"/>
                    <a:pt x="33716" y="33716"/>
                  </a:cubicBezTo>
                  <a:cubicBezTo>
                    <a:pt x="55303" y="12128"/>
                    <a:pt x="84583" y="0"/>
                    <a:pt x="1151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D8033"/>
              </a:solidFill>
              <a:prstDash val="solid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9525"/>
              <a:ext cx="1177583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Adapter sa communication</a:t>
              </a:r>
            </a:p>
          </p:txBody>
        </p:sp>
      </p:grpSp>
      <p:sp>
        <p:nvSpPr>
          <p:cNvPr name="AutoShape 40" id="40"/>
          <p:cNvSpPr/>
          <p:nvPr/>
        </p:nvSpPr>
        <p:spPr>
          <a:xfrm>
            <a:off x="4706258" y="5960178"/>
            <a:ext cx="733330" cy="0"/>
          </a:xfrm>
          <a:prstGeom prst="line">
            <a:avLst/>
          </a:prstGeom>
          <a:ln cap="flat" w="28575">
            <a:solidFill>
              <a:srgbClr val="D8735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41" id="41"/>
          <p:cNvGrpSpPr/>
          <p:nvPr/>
        </p:nvGrpSpPr>
        <p:grpSpPr>
          <a:xfrm rot="0">
            <a:off x="1559172" y="5523376"/>
            <a:ext cx="3458075" cy="845029"/>
            <a:chOff x="0" y="0"/>
            <a:chExt cx="1035859" cy="25312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35859" cy="253127"/>
            </a:xfrm>
            <a:custGeom>
              <a:avLst/>
              <a:gdLst/>
              <a:ahLst/>
              <a:cxnLst/>
              <a:rect r="r" b="b" t="t" l="l"/>
              <a:pathLst>
                <a:path h="253127" w="1035859">
                  <a:moveTo>
                    <a:pt x="109701" y="0"/>
                  </a:moveTo>
                  <a:lnTo>
                    <a:pt x="926158" y="0"/>
                  </a:lnTo>
                  <a:cubicBezTo>
                    <a:pt x="986745" y="0"/>
                    <a:pt x="1035859" y="49115"/>
                    <a:pt x="1035859" y="109701"/>
                  </a:cubicBezTo>
                  <a:lnTo>
                    <a:pt x="1035859" y="143426"/>
                  </a:lnTo>
                  <a:cubicBezTo>
                    <a:pt x="1035859" y="172520"/>
                    <a:pt x="1024302" y="200423"/>
                    <a:pt x="1003729" y="220996"/>
                  </a:cubicBezTo>
                  <a:cubicBezTo>
                    <a:pt x="983156" y="241569"/>
                    <a:pt x="955253" y="253127"/>
                    <a:pt x="926158" y="253127"/>
                  </a:cubicBezTo>
                  <a:lnTo>
                    <a:pt x="109701" y="253127"/>
                  </a:lnTo>
                  <a:cubicBezTo>
                    <a:pt x="49115" y="253127"/>
                    <a:pt x="0" y="204012"/>
                    <a:pt x="0" y="143426"/>
                  </a:cubicBezTo>
                  <a:lnTo>
                    <a:pt x="0" y="109701"/>
                  </a:lnTo>
                  <a:cubicBezTo>
                    <a:pt x="0" y="80606"/>
                    <a:pt x="11558" y="52704"/>
                    <a:pt x="32131" y="32131"/>
                  </a:cubicBezTo>
                  <a:cubicBezTo>
                    <a:pt x="52704" y="11558"/>
                    <a:pt x="80606" y="0"/>
                    <a:pt x="109701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0"/>
              <a:ext cx="1035859" cy="253127"/>
            </a:xfrm>
            <a:prstGeom prst="rect">
              <a:avLst/>
            </a:prstGeom>
          </p:spPr>
          <p:txBody>
            <a:bodyPr anchor="ctr" rtlCol="false" tIns="44665" lIns="44665" bIns="44665" rIns="44665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2660910" y="5432149"/>
            <a:ext cx="1254598" cy="832739"/>
            <a:chOff x="0" y="0"/>
            <a:chExt cx="1672797" cy="111031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672797" cy="1110319"/>
            </a:xfrm>
            <a:custGeom>
              <a:avLst/>
              <a:gdLst/>
              <a:ahLst/>
              <a:cxnLst/>
              <a:rect r="r" b="b" t="t" l="l"/>
              <a:pathLst>
                <a:path h="1110319" w="1672797">
                  <a:moveTo>
                    <a:pt x="0" y="0"/>
                  </a:moveTo>
                  <a:lnTo>
                    <a:pt x="1672797" y="0"/>
                  </a:lnTo>
                  <a:lnTo>
                    <a:pt x="1672797" y="1110319"/>
                  </a:lnTo>
                  <a:lnTo>
                    <a:pt x="0" y="111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369769" y="22691"/>
              <a:ext cx="933260" cy="933260"/>
            </a:xfrm>
            <a:custGeom>
              <a:avLst/>
              <a:gdLst/>
              <a:ahLst/>
              <a:cxnLst/>
              <a:rect r="r" b="b" t="t" l="l"/>
              <a:pathLst>
                <a:path h="933260" w="933260">
                  <a:moveTo>
                    <a:pt x="0" y="0"/>
                  </a:moveTo>
                  <a:lnTo>
                    <a:pt x="933260" y="0"/>
                  </a:lnTo>
                  <a:lnTo>
                    <a:pt x="933260" y="933260"/>
                  </a:lnTo>
                  <a:lnTo>
                    <a:pt x="0" y="933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47" id="47"/>
          <p:cNvSpPr/>
          <p:nvPr/>
        </p:nvSpPr>
        <p:spPr>
          <a:xfrm flipV="true">
            <a:off x="8833868" y="5960177"/>
            <a:ext cx="291457" cy="3564"/>
          </a:xfrm>
          <a:prstGeom prst="line">
            <a:avLst/>
          </a:prstGeom>
          <a:ln cap="flat" w="28575">
            <a:solidFill>
              <a:srgbClr val="D8735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48" id="48"/>
          <p:cNvGrpSpPr/>
          <p:nvPr/>
        </p:nvGrpSpPr>
        <p:grpSpPr>
          <a:xfrm rot="0">
            <a:off x="9235987" y="5478504"/>
            <a:ext cx="8023313" cy="1133736"/>
            <a:chOff x="0" y="0"/>
            <a:chExt cx="2866971" cy="40511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866971" cy="405118"/>
            </a:xfrm>
            <a:custGeom>
              <a:avLst/>
              <a:gdLst/>
              <a:ahLst/>
              <a:cxnLst/>
              <a:rect r="r" b="b" t="t" l="l"/>
              <a:pathLst>
                <a:path h="405118" w="2866971">
                  <a:moveTo>
                    <a:pt x="47281" y="0"/>
                  </a:moveTo>
                  <a:lnTo>
                    <a:pt x="2819690" y="0"/>
                  </a:lnTo>
                  <a:cubicBezTo>
                    <a:pt x="2845802" y="0"/>
                    <a:pt x="2866971" y="21169"/>
                    <a:pt x="2866971" y="47281"/>
                  </a:cubicBezTo>
                  <a:lnTo>
                    <a:pt x="2866971" y="357836"/>
                  </a:lnTo>
                  <a:cubicBezTo>
                    <a:pt x="2866971" y="383949"/>
                    <a:pt x="2845802" y="405118"/>
                    <a:pt x="2819690" y="405118"/>
                  </a:cubicBezTo>
                  <a:lnTo>
                    <a:pt x="47281" y="405118"/>
                  </a:lnTo>
                  <a:cubicBezTo>
                    <a:pt x="21169" y="405118"/>
                    <a:pt x="0" y="383949"/>
                    <a:pt x="0" y="357836"/>
                  </a:cubicBezTo>
                  <a:lnTo>
                    <a:pt x="0" y="47281"/>
                  </a:lnTo>
                  <a:cubicBezTo>
                    <a:pt x="0" y="21169"/>
                    <a:pt x="21169" y="0"/>
                    <a:pt x="472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D8033"/>
              </a:solidFill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0"/>
              <a:ext cx="2866971" cy="405118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Parler lentement et simplement, vérifier la compréhension, ne pas infantiliser, reprendre contact, s’assurer du suivi 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et de l’intégration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439588" y="3732000"/>
            <a:ext cx="3202687" cy="1290396"/>
            <a:chOff x="0" y="0"/>
            <a:chExt cx="1144416" cy="461097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144416" cy="461097"/>
            </a:xfrm>
            <a:custGeom>
              <a:avLst/>
              <a:gdLst/>
              <a:ahLst/>
              <a:cxnLst/>
              <a:rect r="r" b="b" t="t" l="l"/>
              <a:pathLst>
                <a:path h="461097" w="1144416">
                  <a:moveTo>
                    <a:pt x="118449" y="0"/>
                  </a:moveTo>
                  <a:lnTo>
                    <a:pt x="1025968" y="0"/>
                  </a:lnTo>
                  <a:cubicBezTo>
                    <a:pt x="1091385" y="0"/>
                    <a:pt x="1144416" y="53031"/>
                    <a:pt x="1144416" y="118449"/>
                  </a:cubicBezTo>
                  <a:lnTo>
                    <a:pt x="1144416" y="342649"/>
                  </a:lnTo>
                  <a:cubicBezTo>
                    <a:pt x="1144416" y="374063"/>
                    <a:pt x="1131937" y="404191"/>
                    <a:pt x="1109723" y="426404"/>
                  </a:cubicBezTo>
                  <a:cubicBezTo>
                    <a:pt x="1087510" y="448618"/>
                    <a:pt x="1057382" y="461097"/>
                    <a:pt x="1025968" y="461097"/>
                  </a:cubicBezTo>
                  <a:lnTo>
                    <a:pt x="118449" y="461097"/>
                  </a:lnTo>
                  <a:cubicBezTo>
                    <a:pt x="53031" y="461097"/>
                    <a:pt x="0" y="408066"/>
                    <a:pt x="0" y="342649"/>
                  </a:cubicBezTo>
                  <a:lnTo>
                    <a:pt x="0" y="118449"/>
                  </a:lnTo>
                  <a:cubicBezTo>
                    <a:pt x="0" y="53031"/>
                    <a:pt x="53031" y="0"/>
                    <a:pt x="118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BD59"/>
              </a:solidFill>
              <a:prstDash val="solid"/>
              <a:round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9525"/>
              <a:ext cx="1144416" cy="451572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Offrir de l’information claire et accessible</a:t>
              </a:r>
            </a:p>
          </p:txBody>
        </p:sp>
      </p:grpSp>
      <p:sp>
        <p:nvSpPr>
          <p:cNvPr name="AutoShape 54" id="54"/>
          <p:cNvSpPr/>
          <p:nvPr/>
        </p:nvSpPr>
        <p:spPr>
          <a:xfrm>
            <a:off x="4610562" y="4399825"/>
            <a:ext cx="813369" cy="0"/>
          </a:xfrm>
          <a:prstGeom prst="line">
            <a:avLst/>
          </a:prstGeom>
          <a:ln cap="flat" w="28575">
            <a:solidFill>
              <a:srgbClr val="FFBD59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55" id="55"/>
          <p:cNvGrpSpPr/>
          <p:nvPr/>
        </p:nvGrpSpPr>
        <p:grpSpPr>
          <a:xfrm rot="0">
            <a:off x="1822409" y="3897408"/>
            <a:ext cx="2982527" cy="933488"/>
            <a:chOff x="0" y="0"/>
            <a:chExt cx="838892" cy="26256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38892" cy="262561"/>
            </a:xfrm>
            <a:custGeom>
              <a:avLst/>
              <a:gdLst/>
              <a:ahLst/>
              <a:cxnLst/>
              <a:rect r="r" b="b" t="t" l="l"/>
              <a:pathLst>
                <a:path h="262561" w="838892">
                  <a:moveTo>
                    <a:pt x="127192" y="0"/>
                  </a:moveTo>
                  <a:lnTo>
                    <a:pt x="711699" y="0"/>
                  </a:lnTo>
                  <a:cubicBezTo>
                    <a:pt x="781946" y="0"/>
                    <a:pt x="838892" y="56946"/>
                    <a:pt x="838892" y="127192"/>
                  </a:cubicBezTo>
                  <a:lnTo>
                    <a:pt x="838892" y="135369"/>
                  </a:lnTo>
                  <a:cubicBezTo>
                    <a:pt x="838892" y="205615"/>
                    <a:pt x="781946" y="262561"/>
                    <a:pt x="711699" y="262561"/>
                  </a:cubicBezTo>
                  <a:lnTo>
                    <a:pt x="127192" y="262561"/>
                  </a:lnTo>
                  <a:cubicBezTo>
                    <a:pt x="56946" y="262561"/>
                    <a:pt x="0" y="205615"/>
                    <a:pt x="0" y="135369"/>
                  </a:cubicBezTo>
                  <a:lnTo>
                    <a:pt x="0" y="127192"/>
                  </a:lnTo>
                  <a:cubicBezTo>
                    <a:pt x="0" y="56946"/>
                    <a:pt x="56946" y="0"/>
                    <a:pt x="12719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0"/>
              <a:ext cx="838892" cy="262561"/>
            </a:xfrm>
            <a:prstGeom prst="rect">
              <a:avLst/>
            </a:prstGeom>
          </p:spPr>
          <p:txBody>
            <a:bodyPr anchor="ctr" rtlCol="false" tIns="47568" lIns="47568" bIns="47568" rIns="47568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58" id="58"/>
          <p:cNvSpPr/>
          <p:nvPr/>
        </p:nvSpPr>
        <p:spPr>
          <a:xfrm flipH="false" flipV="false" rot="0">
            <a:off x="2613018" y="3785211"/>
            <a:ext cx="1401311" cy="930120"/>
          </a:xfrm>
          <a:custGeom>
            <a:avLst/>
            <a:gdLst/>
            <a:ahLst/>
            <a:cxnLst/>
            <a:rect r="r" b="b" t="t" l="l"/>
            <a:pathLst>
              <a:path h="930120" w="1401311">
                <a:moveTo>
                  <a:pt x="0" y="0"/>
                </a:moveTo>
                <a:lnTo>
                  <a:pt x="1401311" y="0"/>
                </a:lnTo>
                <a:lnTo>
                  <a:pt x="1401311" y="930120"/>
                </a:lnTo>
                <a:lnTo>
                  <a:pt x="0" y="93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972171" y="3798667"/>
            <a:ext cx="683004" cy="668490"/>
          </a:xfrm>
          <a:custGeom>
            <a:avLst/>
            <a:gdLst/>
            <a:ahLst/>
            <a:cxnLst/>
            <a:rect r="r" b="b" t="t" l="l"/>
            <a:pathLst>
              <a:path h="668490" w="683004">
                <a:moveTo>
                  <a:pt x="0" y="0"/>
                </a:moveTo>
                <a:lnTo>
                  <a:pt x="683004" y="0"/>
                </a:lnTo>
                <a:lnTo>
                  <a:pt x="683004" y="668490"/>
                </a:lnTo>
                <a:lnTo>
                  <a:pt x="0" y="668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0" id="60"/>
          <p:cNvSpPr/>
          <p:nvPr/>
        </p:nvSpPr>
        <p:spPr>
          <a:xfrm>
            <a:off x="8642274" y="4405772"/>
            <a:ext cx="319478" cy="0"/>
          </a:xfrm>
          <a:prstGeom prst="line">
            <a:avLst/>
          </a:prstGeom>
          <a:ln cap="flat" w="28575">
            <a:solidFill>
              <a:srgbClr val="FFBD59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1" id="61"/>
          <p:cNvGrpSpPr/>
          <p:nvPr/>
        </p:nvGrpSpPr>
        <p:grpSpPr>
          <a:xfrm rot="0">
            <a:off x="9082895" y="3727580"/>
            <a:ext cx="8233683" cy="1331824"/>
            <a:chOff x="0" y="0"/>
            <a:chExt cx="2942143" cy="475901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2942143" cy="475901"/>
            </a:xfrm>
            <a:custGeom>
              <a:avLst/>
              <a:gdLst/>
              <a:ahLst/>
              <a:cxnLst/>
              <a:rect r="r" b="b" t="t" l="l"/>
              <a:pathLst>
                <a:path h="475901" w="2942143">
                  <a:moveTo>
                    <a:pt x="46073" y="0"/>
                  </a:moveTo>
                  <a:lnTo>
                    <a:pt x="2896069" y="0"/>
                  </a:lnTo>
                  <a:cubicBezTo>
                    <a:pt x="2921515" y="0"/>
                    <a:pt x="2942143" y="20628"/>
                    <a:pt x="2942143" y="46073"/>
                  </a:cubicBezTo>
                  <a:lnTo>
                    <a:pt x="2942143" y="429827"/>
                  </a:lnTo>
                  <a:cubicBezTo>
                    <a:pt x="2942143" y="442047"/>
                    <a:pt x="2937289" y="453766"/>
                    <a:pt x="2928648" y="462406"/>
                  </a:cubicBezTo>
                  <a:cubicBezTo>
                    <a:pt x="2920008" y="471047"/>
                    <a:pt x="2908289" y="475901"/>
                    <a:pt x="2896069" y="475901"/>
                  </a:cubicBezTo>
                  <a:lnTo>
                    <a:pt x="46073" y="475901"/>
                  </a:lnTo>
                  <a:cubicBezTo>
                    <a:pt x="20628" y="475901"/>
                    <a:pt x="0" y="455273"/>
                    <a:pt x="0" y="429827"/>
                  </a:cubicBezTo>
                  <a:lnTo>
                    <a:pt x="0" y="46073"/>
                  </a:lnTo>
                  <a:cubicBezTo>
                    <a:pt x="0" y="33854"/>
                    <a:pt x="4854" y="22135"/>
                    <a:pt x="13495" y="13495"/>
                  </a:cubicBezTo>
                  <a:cubicBezTo>
                    <a:pt x="22135" y="4854"/>
                    <a:pt x="33854" y="0"/>
                    <a:pt x="460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BD59"/>
              </a:solidFill>
              <a:prstDash val="solid"/>
              <a:round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9525"/>
              <a:ext cx="2942143" cy="485426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104185" y="2295043"/>
            <a:ext cx="3538089" cy="1290395"/>
            <a:chOff x="0" y="0"/>
            <a:chExt cx="1264266" cy="461097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264266" cy="461097"/>
            </a:xfrm>
            <a:custGeom>
              <a:avLst/>
              <a:gdLst/>
              <a:ahLst/>
              <a:cxnLst/>
              <a:rect r="r" b="b" t="t" l="l"/>
              <a:pathLst>
                <a:path h="461097" w="1264266">
                  <a:moveTo>
                    <a:pt x="107220" y="0"/>
                  </a:moveTo>
                  <a:lnTo>
                    <a:pt x="1157045" y="0"/>
                  </a:lnTo>
                  <a:cubicBezTo>
                    <a:pt x="1216262" y="0"/>
                    <a:pt x="1264266" y="48004"/>
                    <a:pt x="1264266" y="107220"/>
                  </a:cubicBezTo>
                  <a:lnTo>
                    <a:pt x="1264266" y="353877"/>
                  </a:lnTo>
                  <a:cubicBezTo>
                    <a:pt x="1264266" y="382313"/>
                    <a:pt x="1252969" y="409585"/>
                    <a:pt x="1232862" y="429693"/>
                  </a:cubicBezTo>
                  <a:cubicBezTo>
                    <a:pt x="1212754" y="449801"/>
                    <a:pt x="1185482" y="461097"/>
                    <a:pt x="1157045" y="461097"/>
                  </a:cubicBezTo>
                  <a:lnTo>
                    <a:pt x="107220" y="461097"/>
                  </a:lnTo>
                  <a:cubicBezTo>
                    <a:pt x="48004" y="461097"/>
                    <a:pt x="0" y="413093"/>
                    <a:pt x="0" y="353877"/>
                  </a:cubicBezTo>
                  <a:lnTo>
                    <a:pt x="0" y="107220"/>
                  </a:lnTo>
                  <a:cubicBezTo>
                    <a:pt x="0" y="48004"/>
                    <a:pt x="48004" y="0"/>
                    <a:pt x="1072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99B246"/>
              </a:solidFill>
              <a:prstDash val="solid"/>
              <a:round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9525"/>
              <a:ext cx="1264266" cy="451572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Être conscient·e </a:t>
              </a:r>
            </a:p>
            <a:p>
              <a:pPr algn="ctr">
                <a:lnSpc>
                  <a:spcPts val="2879"/>
                </a:lnSpc>
              </a:pPr>
              <a:r>
                <a:rPr lang="en-US" sz="2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 ses biais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3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ajuster son attitude</a:t>
              </a:r>
            </a:p>
          </p:txBody>
        </p:sp>
      </p:grpSp>
      <p:sp>
        <p:nvSpPr>
          <p:cNvPr name="AutoShape 67" id="67"/>
          <p:cNvSpPr/>
          <p:nvPr/>
        </p:nvSpPr>
        <p:spPr>
          <a:xfrm>
            <a:off x="4169393" y="2888596"/>
            <a:ext cx="882339" cy="0"/>
          </a:xfrm>
          <a:prstGeom prst="line">
            <a:avLst/>
          </a:prstGeom>
          <a:ln cap="flat" w="28575">
            <a:solidFill>
              <a:srgbClr val="99B246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8" id="68"/>
          <p:cNvGrpSpPr/>
          <p:nvPr/>
        </p:nvGrpSpPr>
        <p:grpSpPr>
          <a:xfrm rot="0">
            <a:off x="2124869" y="2394401"/>
            <a:ext cx="2353350" cy="887410"/>
            <a:chOff x="0" y="0"/>
            <a:chExt cx="664220" cy="250466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664220" cy="250466"/>
            </a:xfrm>
            <a:custGeom>
              <a:avLst/>
              <a:gdLst/>
              <a:ahLst/>
              <a:cxnLst/>
              <a:rect r="r" b="b" t="t" l="l"/>
              <a:pathLst>
                <a:path h="250466" w="664220">
                  <a:moveTo>
                    <a:pt x="125233" y="0"/>
                  </a:moveTo>
                  <a:lnTo>
                    <a:pt x="538986" y="0"/>
                  </a:lnTo>
                  <a:cubicBezTo>
                    <a:pt x="608151" y="0"/>
                    <a:pt x="664220" y="56069"/>
                    <a:pt x="664220" y="125233"/>
                  </a:cubicBezTo>
                  <a:lnTo>
                    <a:pt x="664220" y="125233"/>
                  </a:lnTo>
                  <a:cubicBezTo>
                    <a:pt x="664220" y="194398"/>
                    <a:pt x="608151" y="250466"/>
                    <a:pt x="538986" y="250466"/>
                  </a:cubicBezTo>
                  <a:lnTo>
                    <a:pt x="125233" y="250466"/>
                  </a:lnTo>
                  <a:cubicBezTo>
                    <a:pt x="56069" y="250466"/>
                    <a:pt x="0" y="194398"/>
                    <a:pt x="0" y="125233"/>
                  </a:cubicBezTo>
                  <a:lnTo>
                    <a:pt x="0" y="125233"/>
                  </a:lnTo>
                  <a:cubicBezTo>
                    <a:pt x="0" y="56069"/>
                    <a:pt x="56069" y="0"/>
                    <a:pt x="125233" y="0"/>
                  </a:cubicBez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0"/>
              <a:ext cx="664220" cy="250466"/>
            </a:xfrm>
            <a:prstGeom prst="rect">
              <a:avLst/>
            </a:prstGeom>
          </p:spPr>
          <p:txBody>
            <a:bodyPr anchor="ctr" rtlCol="false" tIns="47404" lIns="47404" bIns="47404" rIns="47404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0">
            <a:off x="2635710" y="2251754"/>
            <a:ext cx="1331668" cy="883895"/>
          </a:xfrm>
          <a:custGeom>
            <a:avLst/>
            <a:gdLst/>
            <a:ahLst/>
            <a:cxnLst/>
            <a:rect r="r" b="b" t="t" l="l"/>
            <a:pathLst>
              <a:path h="883895" w="1331668">
                <a:moveTo>
                  <a:pt x="0" y="0"/>
                </a:moveTo>
                <a:lnTo>
                  <a:pt x="1331669" y="0"/>
                </a:lnTo>
                <a:lnTo>
                  <a:pt x="1331669" y="883895"/>
                </a:lnTo>
                <a:lnTo>
                  <a:pt x="0" y="883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2991846" y="2230587"/>
            <a:ext cx="619397" cy="671929"/>
          </a:xfrm>
          <a:custGeom>
            <a:avLst/>
            <a:gdLst/>
            <a:ahLst/>
            <a:cxnLst/>
            <a:rect r="r" b="b" t="t" l="l"/>
            <a:pathLst>
              <a:path h="671929" w="619397">
                <a:moveTo>
                  <a:pt x="0" y="0"/>
                </a:moveTo>
                <a:lnTo>
                  <a:pt x="619397" y="0"/>
                </a:lnTo>
                <a:lnTo>
                  <a:pt x="619397" y="671929"/>
                </a:lnTo>
                <a:lnTo>
                  <a:pt x="0" y="6719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3" id="73"/>
          <p:cNvSpPr/>
          <p:nvPr/>
        </p:nvSpPr>
        <p:spPr>
          <a:xfrm flipV="true">
            <a:off x="8642274" y="2888596"/>
            <a:ext cx="217474" cy="0"/>
          </a:xfrm>
          <a:prstGeom prst="line">
            <a:avLst/>
          </a:prstGeom>
          <a:ln cap="flat" w="28575">
            <a:solidFill>
              <a:srgbClr val="99B246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74" id="74"/>
          <p:cNvGrpSpPr/>
          <p:nvPr/>
        </p:nvGrpSpPr>
        <p:grpSpPr>
          <a:xfrm rot="0">
            <a:off x="9032866" y="2230587"/>
            <a:ext cx="8333741" cy="1344593"/>
            <a:chOff x="0" y="0"/>
            <a:chExt cx="2977896" cy="480464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977896" cy="480464"/>
            </a:xfrm>
            <a:custGeom>
              <a:avLst/>
              <a:gdLst/>
              <a:ahLst/>
              <a:cxnLst/>
              <a:rect r="r" b="b" t="t" l="l"/>
              <a:pathLst>
                <a:path h="480464" w="2977896">
                  <a:moveTo>
                    <a:pt x="45520" y="0"/>
                  </a:moveTo>
                  <a:lnTo>
                    <a:pt x="2932376" y="0"/>
                  </a:lnTo>
                  <a:cubicBezTo>
                    <a:pt x="2944449" y="0"/>
                    <a:pt x="2956027" y="4796"/>
                    <a:pt x="2964564" y="13333"/>
                  </a:cubicBezTo>
                  <a:cubicBezTo>
                    <a:pt x="2973101" y="21869"/>
                    <a:pt x="2977896" y="33448"/>
                    <a:pt x="2977896" y="45520"/>
                  </a:cubicBezTo>
                  <a:lnTo>
                    <a:pt x="2977896" y="434943"/>
                  </a:lnTo>
                  <a:cubicBezTo>
                    <a:pt x="2977896" y="460083"/>
                    <a:pt x="2957516" y="480464"/>
                    <a:pt x="2932376" y="480464"/>
                  </a:cubicBezTo>
                  <a:lnTo>
                    <a:pt x="45520" y="480464"/>
                  </a:lnTo>
                  <a:cubicBezTo>
                    <a:pt x="20380" y="480464"/>
                    <a:pt x="0" y="460083"/>
                    <a:pt x="0" y="434943"/>
                  </a:cubicBezTo>
                  <a:lnTo>
                    <a:pt x="0" y="45520"/>
                  </a:lnTo>
                  <a:cubicBezTo>
                    <a:pt x="0" y="20380"/>
                    <a:pt x="20380" y="0"/>
                    <a:pt x="455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99B246"/>
              </a:solidFill>
              <a:prstDash val="solid"/>
              <a:round/>
            </a:ln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2977896" cy="489989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sp>
        <p:nvSpPr>
          <p:cNvPr name="TextBox 77" id="77"/>
          <p:cNvSpPr txBox="true"/>
          <p:nvPr/>
        </p:nvSpPr>
        <p:spPr>
          <a:xfrm rot="0">
            <a:off x="6169324" y="1696483"/>
            <a:ext cx="1218978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0924646" y="1640769"/>
            <a:ext cx="2698082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clé</a:t>
            </a:r>
          </a:p>
        </p:txBody>
      </p:sp>
      <p:sp>
        <p:nvSpPr>
          <p:cNvPr name="Freeform 79" id="79"/>
          <p:cNvSpPr/>
          <p:nvPr/>
        </p:nvSpPr>
        <p:spPr>
          <a:xfrm flipH="false" flipV="false" rot="5400000">
            <a:off x="10789224" y="1625403"/>
            <a:ext cx="270844" cy="506250"/>
          </a:xfrm>
          <a:custGeom>
            <a:avLst/>
            <a:gdLst/>
            <a:ahLst/>
            <a:cxnLst/>
            <a:rect r="r" b="b" t="t" l="l"/>
            <a:pathLst>
              <a:path h="506250" w="270844">
                <a:moveTo>
                  <a:pt x="0" y="0"/>
                </a:moveTo>
                <a:lnTo>
                  <a:pt x="270844" y="0"/>
                </a:lnTo>
                <a:lnTo>
                  <a:pt x="270844" y="506250"/>
                </a:lnTo>
                <a:lnTo>
                  <a:pt x="0" y="506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9235987" y="6859890"/>
            <a:ext cx="8027556" cy="1053516"/>
            <a:chOff x="0" y="0"/>
            <a:chExt cx="2868487" cy="376453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2868488" cy="376453"/>
            </a:xfrm>
            <a:custGeom>
              <a:avLst/>
              <a:gdLst/>
              <a:ahLst/>
              <a:cxnLst/>
              <a:rect r="r" b="b" t="t" l="l"/>
              <a:pathLst>
                <a:path h="376453" w="2868488">
                  <a:moveTo>
                    <a:pt x="47256" y="0"/>
                  </a:moveTo>
                  <a:lnTo>
                    <a:pt x="2821231" y="0"/>
                  </a:lnTo>
                  <a:cubicBezTo>
                    <a:pt x="2833764" y="0"/>
                    <a:pt x="2845784" y="4979"/>
                    <a:pt x="2854646" y="13841"/>
                  </a:cubicBezTo>
                  <a:cubicBezTo>
                    <a:pt x="2863509" y="22703"/>
                    <a:pt x="2868488" y="34723"/>
                    <a:pt x="2868488" y="47256"/>
                  </a:cubicBezTo>
                  <a:lnTo>
                    <a:pt x="2868488" y="329197"/>
                  </a:lnTo>
                  <a:cubicBezTo>
                    <a:pt x="2868488" y="341730"/>
                    <a:pt x="2863509" y="353750"/>
                    <a:pt x="2854646" y="362612"/>
                  </a:cubicBezTo>
                  <a:cubicBezTo>
                    <a:pt x="2845784" y="371474"/>
                    <a:pt x="2833764" y="376453"/>
                    <a:pt x="2821231" y="376453"/>
                  </a:cubicBezTo>
                  <a:lnTo>
                    <a:pt x="47256" y="376453"/>
                  </a:lnTo>
                  <a:cubicBezTo>
                    <a:pt x="34723" y="376453"/>
                    <a:pt x="22703" y="371474"/>
                    <a:pt x="13841" y="362612"/>
                  </a:cubicBezTo>
                  <a:cubicBezTo>
                    <a:pt x="4979" y="353750"/>
                    <a:pt x="0" y="341730"/>
                    <a:pt x="0" y="329197"/>
                  </a:cubicBezTo>
                  <a:lnTo>
                    <a:pt x="0" y="47256"/>
                  </a:lnTo>
                  <a:cubicBezTo>
                    <a:pt x="0" y="34723"/>
                    <a:pt x="4979" y="22703"/>
                    <a:pt x="13841" y="13841"/>
                  </a:cubicBezTo>
                  <a:cubicBezTo>
                    <a:pt x="22703" y="4979"/>
                    <a:pt x="34723" y="0"/>
                    <a:pt x="47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D14835"/>
              </a:solidFill>
              <a:prstDash val="solid"/>
              <a:round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0"/>
              <a:ext cx="2868487" cy="37645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Montrer que l’on écoute et comprend les sentiments de l’autre sans jugement, nommer l’émotion observée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5723492" y="6946238"/>
            <a:ext cx="3266834" cy="967169"/>
            <a:chOff x="0" y="0"/>
            <a:chExt cx="1167338" cy="345598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1167338" cy="345598"/>
            </a:xfrm>
            <a:custGeom>
              <a:avLst/>
              <a:gdLst/>
              <a:ahLst/>
              <a:cxnLst/>
              <a:rect r="r" b="b" t="t" l="l"/>
              <a:pathLst>
                <a:path h="345598" w="1167338">
                  <a:moveTo>
                    <a:pt x="116123" y="0"/>
                  </a:moveTo>
                  <a:lnTo>
                    <a:pt x="1051215" y="0"/>
                  </a:lnTo>
                  <a:cubicBezTo>
                    <a:pt x="1115348" y="0"/>
                    <a:pt x="1167338" y="51990"/>
                    <a:pt x="1167338" y="116123"/>
                  </a:cubicBezTo>
                  <a:lnTo>
                    <a:pt x="1167338" y="229476"/>
                  </a:lnTo>
                  <a:cubicBezTo>
                    <a:pt x="1167338" y="260273"/>
                    <a:pt x="1155104" y="289810"/>
                    <a:pt x="1133327" y="311587"/>
                  </a:cubicBezTo>
                  <a:cubicBezTo>
                    <a:pt x="1111549" y="333364"/>
                    <a:pt x="1082013" y="345598"/>
                    <a:pt x="1051215" y="345598"/>
                  </a:cubicBezTo>
                  <a:lnTo>
                    <a:pt x="116123" y="345598"/>
                  </a:lnTo>
                  <a:cubicBezTo>
                    <a:pt x="85325" y="345598"/>
                    <a:pt x="55789" y="333364"/>
                    <a:pt x="34012" y="311587"/>
                  </a:cubicBezTo>
                  <a:cubicBezTo>
                    <a:pt x="12234" y="289810"/>
                    <a:pt x="0" y="260273"/>
                    <a:pt x="0" y="229476"/>
                  </a:cubicBezTo>
                  <a:lnTo>
                    <a:pt x="0" y="116123"/>
                  </a:lnTo>
                  <a:cubicBezTo>
                    <a:pt x="0" y="85325"/>
                    <a:pt x="12234" y="55789"/>
                    <a:pt x="34012" y="34012"/>
                  </a:cubicBezTo>
                  <a:cubicBezTo>
                    <a:pt x="55789" y="12234"/>
                    <a:pt x="85325" y="0"/>
                    <a:pt x="116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14835"/>
              </a:solidFill>
              <a:prstDash val="solid"/>
              <a:round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9525"/>
              <a:ext cx="1167338" cy="33607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Reconnaître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valider les émotions</a:t>
              </a:r>
            </a:p>
          </p:txBody>
        </p:sp>
      </p:grpSp>
      <p:sp>
        <p:nvSpPr>
          <p:cNvPr name="AutoShape 86" id="86"/>
          <p:cNvSpPr/>
          <p:nvPr/>
        </p:nvSpPr>
        <p:spPr>
          <a:xfrm>
            <a:off x="5352884" y="7512648"/>
            <a:ext cx="370609" cy="0"/>
          </a:xfrm>
          <a:prstGeom prst="line">
            <a:avLst/>
          </a:prstGeom>
          <a:ln cap="flat" w="28575">
            <a:solidFill>
              <a:srgbClr val="D1483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87" id="87"/>
          <p:cNvGrpSpPr/>
          <p:nvPr/>
        </p:nvGrpSpPr>
        <p:grpSpPr>
          <a:xfrm rot="0">
            <a:off x="925033" y="7040141"/>
            <a:ext cx="4514555" cy="916439"/>
            <a:chOff x="0" y="0"/>
            <a:chExt cx="1247135" cy="253164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1247135" cy="253164"/>
            </a:xfrm>
            <a:custGeom>
              <a:avLst/>
              <a:gdLst/>
              <a:ahLst/>
              <a:cxnLst/>
              <a:rect r="r" b="b" t="t" l="l"/>
              <a:pathLst>
                <a:path h="253164" w="1247135">
                  <a:moveTo>
                    <a:pt x="84029" y="0"/>
                  </a:moveTo>
                  <a:lnTo>
                    <a:pt x="1163106" y="0"/>
                  </a:lnTo>
                  <a:cubicBezTo>
                    <a:pt x="1209513" y="0"/>
                    <a:pt x="1247135" y="37621"/>
                    <a:pt x="1247135" y="84029"/>
                  </a:cubicBezTo>
                  <a:lnTo>
                    <a:pt x="1247135" y="169135"/>
                  </a:lnTo>
                  <a:cubicBezTo>
                    <a:pt x="1247135" y="215543"/>
                    <a:pt x="1209513" y="253164"/>
                    <a:pt x="1163106" y="253164"/>
                  </a:cubicBezTo>
                  <a:lnTo>
                    <a:pt x="84029" y="253164"/>
                  </a:lnTo>
                  <a:cubicBezTo>
                    <a:pt x="37621" y="253164"/>
                    <a:pt x="0" y="215543"/>
                    <a:pt x="0" y="169135"/>
                  </a:cubicBezTo>
                  <a:lnTo>
                    <a:pt x="0" y="84029"/>
                  </a:lnTo>
                  <a:cubicBezTo>
                    <a:pt x="0" y="37621"/>
                    <a:pt x="37621" y="0"/>
                    <a:pt x="84029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89" id="89"/>
            <p:cNvSpPr txBox="true"/>
            <p:nvPr/>
          </p:nvSpPr>
          <p:spPr>
            <a:xfrm>
              <a:off x="0" y="0"/>
              <a:ext cx="1247135" cy="253164"/>
            </a:xfrm>
            <a:prstGeom prst="rect">
              <a:avLst/>
            </a:prstGeom>
          </p:spPr>
          <p:txBody>
            <a:bodyPr anchor="ctr" rtlCol="false" tIns="48433" lIns="48433" bIns="48433" rIns="48433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90" id="90"/>
          <p:cNvSpPr/>
          <p:nvPr/>
        </p:nvSpPr>
        <p:spPr>
          <a:xfrm flipH="false" flipV="false" rot="0">
            <a:off x="2529760" y="6903064"/>
            <a:ext cx="1426781" cy="947026"/>
          </a:xfrm>
          <a:custGeom>
            <a:avLst/>
            <a:gdLst/>
            <a:ahLst/>
            <a:cxnLst/>
            <a:rect r="r" b="b" t="t" l="l"/>
            <a:pathLst>
              <a:path h="947026" w="1426781">
                <a:moveTo>
                  <a:pt x="0" y="0"/>
                </a:moveTo>
                <a:lnTo>
                  <a:pt x="1426782" y="0"/>
                </a:lnTo>
                <a:lnTo>
                  <a:pt x="1426782" y="947026"/>
                </a:lnTo>
                <a:lnTo>
                  <a:pt x="0" y="9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2863851" y="7028920"/>
            <a:ext cx="750676" cy="695314"/>
          </a:xfrm>
          <a:custGeom>
            <a:avLst/>
            <a:gdLst/>
            <a:ahLst/>
            <a:cxnLst/>
            <a:rect r="r" b="b" t="t" l="l"/>
            <a:pathLst>
              <a:path h="695314" w="750676">
                <a:moveTo>
                  <a:pt x="0" y="0"/>
                </a:moveTo>
                <a:lnTo>
                  <a:pt x="750676" y="0"/>
                </a:lnTo>
                <a:lnTo>
                  <a:pt x="750676" y="695314"/>
                </a:lnTo>
                <a:lnTo>
                  <a:pt x="0" y="695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2" id="92"/>
          <p:cNvSpPr/>
          <p:nvPr/>
        </p:nvSpPr>
        <p:spPr>
          <a:xfrm>
            <a:off x="8982937" y="7484073"/>
            <a:ext cx="253050" cy="0"/>
          </a:xfrm>
          <a:prstGeom prst="line">
            <a:avLst/>
          </a:prstGeom>
          <a:ln cap="flat" w="28575">
            <a:solidFill>
              <a:srgbClr val="D14835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TextBox 93" id="93"/>
          <p:cNvSpPr txBox="true"/>
          <p:nvPr/>
        </p:nvSpPr>
        <p:spPr>
          <a:xfrm rot="0">
            <a:off x="9144000" y="2468752"/>
            <a:ext cx="7973891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Attitudes inclusives, respecter et valoriser la diversité, inviter à participer à la vie communautaire et l’organisation d’événements, …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9144000" y="3762835"/>
            <a:ext cx="7973891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Fournir des informations compréhensibles et </a:t>
            </a:r>
          </a:p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accessibles concrètement, incluant la disponibilité des services (transport, traduction, horaires), guider vers les bons services et contacts, orientation vers les ressources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765988" y="2971600"/>
            <a:ext cx="14156689" cy="58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       Imaginez que vous deviez accueillir demain une nouvelle personne/famille.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136469" y="6138520"/>
            <a:ext cx="1220569" cy="460257"/>
            <a:chOff x="0" y="0"/>
            <a:chExt cx="664220" cy="2504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4220" cy="250466"/>
            </a:xfrm>
            <a:custGeom>
              <a:avLst/>
              <a:gdLst/>
              <a:ahLst/>
              <a:cxnLst/>
              <a:rect r="r" b="b" t="t" l="l"/>
              <a:pathLst>
                <a:path h="250466" w="664220">
                  <a:moveTo>
                    <a:pt x="125233" y="0"/>
                  </a:moveTo>
                  <a:lnTo>
                    <a:pt x="538986" y="0"/>
                  </a:lnTo>
                  <a:cubicBezTo>
                    <a:pt x="608151" y="0"/>
                    <a:pt x="664220" y="56069"/>
                    <a:pt x="664220" y="125233"/>
                  </a:cubicBezTo>
                  <a:lnTo>
                    <a:pt x="664220" y="125233"/>
                  </a:lnTo>
                  <a:cubicBezTo>
                    <a:pt x="664220" y="194398"/>
                    <a:pt x="608151" y="250466"/>
                    <a:pt x="538986" y="250466"/>
                  </a:cubicBezTo>
                  <a:lnTo>
                    <a:pt x="125233" y="250466"/>
                  </a:lnTo>
                  <a:cubicBezTo>
                    <a:pt x="56069" y="250466"/>
                    <a:pt x="0" y="194398"/>
                    <a:pt x="0" y="125233"/>
                  </a:cubicBezTo>
                  <a:lnTo>
                    <a:pt x="0" y="125233"/>
                  </a:lnTo>
                  <a:cubicBezTo>
                    <a:pt x="0" y="56069"/>
                    <a:pt x="56069" y="0"/>
                    <a:pt x="125233" y="0"/>
                  </a:cubicBez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664220" cy="250466"/>
            </a:xfrm>
            <a:prstGeom prst="rect">
              <a:avLst/>
            </a:prstGeom>
          </p:spPr>
          <p:txBody>
            <a:bodyPr anchor="ctr" rtlCol="false" tIns="24586" lIns="24586" bIns="24586" rIns="24586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401418" y="6064536"/>
            <a:ext cx="690672" cy="458434"/>
          </a:xfrm>
          <a:custGeom>
            <a:avLst/>
            <a:gdLst/>
            <a:ahLst/>
            <a:cxnLst/>
            <a:rect r="r" b="b" t="t" l="l"/>
            <a:pathLst>
              <a:path h="458434" w="690672">
                <a:moveTo>
                  <a:pt x="0" y="0"/>
                </a:moveTo>
                <a:lnTo>
                  <a:pt x="690672" y="0"/>
                </a:lnTo>
                <a:lnTo>
                  <a:pt x="690672" y="458434"/>
                </a:lnTo>
                <a:lnTo>
                  <a:pt x="0" y="458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3356352" y="8497755"/>
            <a:ext cx="2685425" cy="534086"/>
            <a:chOff x="0" y="0"/>
            <a:chExt cx="3580567" cy="712115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56308"/>
              <a:ext cx="3580567" cy="655807"/>
              <a:chOff x="0" y="0"/>
              <a:chExt cx="1461378" cy="26766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133831" y="0"/>
                    </a:moveTo>
                    <a:lnTo>
                      <a:pt x="1327547" y="0"/>
                    </a:lnTo>
                    <a:cubicBezTo>
                      <a:pt x="1363041" y="0"/>
                      <a:pt x="1397081" y="14100"/>
                      <a:pt x="1422179" y="39198"/>
                    </a:cubicBezTo>
                    <a:cubicBezTo>
                      <a:pt x="1447278" y="64296"/>
                      <a:pt x="1461378" y="98337"/>
                      <a:pt x="1461378" y="133831"/>
                    </a:cubicBezTo>
                    <a:lnTo>
                      <a:pt x="1461378" y="133831"/>
                    </a:lnTo>
                    <a:cubicBezTo>
                      <a:pt x="1461378" y="169325"/>
                      <a:pt x="1447278" y="203366"/>
                      <a:pt x="1422179" y="228464"/>
                    </a:cubicBezTo>
                    <a:cubicBezTo>
                      <a:pt x="1397081" y="253562"/>
                      <a:pt x="1363041" y="267662"/>
                      <a:pt x="1327547" y="267662"/>
                    </a:cubicBezTo>
                    <a:lnTo>
                      <a:pt x="133831" y="267662"/>
                    </a:lnTo>
                    <a:cubicBezTo>
                      <a:pt x="98337" y="267662"/>
                      <a:pt x="64296" y="253562"/>
                      <a:pt x="39198" y="228464"/>
                    </a:cubicBezTo>
                    <a:cubicBezTo>
                      <a:pt x="14100" y="203366"/>
                      <a:pt x="0" y="169325"/>
                      <a:pt x="0" y="133831"/>
                    </a:cubicBezTo>
                    <a:lnTo>
                      <a:pt x="0" y="133831"/>
                    </a:lnTo>
                    <a:cubicBezTo>
                      <a:pt x="0" y="98337"/>
                      <a:pt x="14100" y="64296"/>
                      <a:pt x="39198" y="39198"/>
                    </a:cubicBezTo>
                    <a:cubicBezTo>
                      <a:pt x="64296" y="14100"/>
                      <a:pt x="98337" y="0"/>
                      <a:pt x="133831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24586" lIns="24586" bIns="24586" rIns="24586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1348610" y="0"/>
              <a:ext cx="920896" cy="611245"/>
            </a:xfrm>
            <a:custGeom>
              <a:avLst/>
              <a:gdLst/>
              <a:ahLst/>
              <a:cxnLst/>
              <a:rect r="r" b="b" t="t" l="l"/>
              <a:pathLst>
                <a:path h="611245" w="920896">
                  <a:moveTo>
                    <a:pt x="0" y="0"/>
                  </a:moveTo>
                  <a:lnTo>
                    <a:pt x="920896" y="0"/>
                  </a:lnTo>
                  <a:lnTo>
                    <a:pt x="920896" y="611245"/>
                  </a:lnTo>
                  <a:lnTo>
                    <a:pt x="0" y="61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568315" y="9432"/>
              <a:ext cx="498493" cy="433273"/>
            </a:xfrm>
            <a:custGeom>
              <a:avLst/>
              <a:gdLst/>
              <a:ahLst/>
              <a:cxnLst/>
              <a:rect r="r" b="b" t="t" l="l"/>
              <a:pathLst>
                <a:path h="433273" w="498493">
                  <a:moveTo>
                    <a:pt x="0" y="0"/>
                  </a:moveTo>
                  <a:lnTo>
                    <a:pt x="498493" y="0"/>
                  </a:lnTo>
                  <a:lnTo>
                    <a:pt x="498493" y="433273"/>
                  </a:lnTo>
                  <a:lnTo>
                    <a:pt x="0" y="433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53199" y="7949243"/>
            <a:ext cx="2291733" cy="443737"/>
            <a:chOff x="0" y="0"/>
            <a:chExt cx="1247135" cy="24147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47135" cy="241477"/>
            </a:xfrm>
            <a:custGeom>
              <a:avLst/>
              <a:gdLst/>
              <a:ahLst/>
              <a:cxnLst/>
              <a:rect r="r" b="b" t="t" l="l"/>
              <a:pathLst>
                <a:path h="241477" w="1247135">
                  <a:moveTo>
                    <a:pt x="120738" y="0"/>
                  </a:moveTo>
                  <a:lnTo>
                    <a:pt x="1126396" y="0"/>
                  </a:lnTo>
                  <a:cubicBezTo>
                    <a:pt x="1193078" y="0"/>
                    <a:pt x="1247135" y="54056"/>
                    <a:pt x="1247135" y="120738"/>
                  </a:cubicBezTo>
                  <a:lnTo>
                    <a:pt x="1247135" y="120738"/>
                  </a:lnTo>
                  <a:cubicBezTo>
                    <a:pt x="1247135" y="152760"/>
                    <a:pt x="1234414" y="183470"/>
                    <a:pt x="1211771" y="206113"/>
                  </a:cubicBezTo>
                  <a:cubicBezTo>
                    <a:pt x="1189128" y="228756"/>
                    <a:pt x="1158418" y="241477"/>
                    <a:pt x="1126396" y="241477"/>
                  </a:cubicBezTo>
                  <a:lnTo>
                    <a:pt x="120738" y="241477"/>
                  </a:lnTo>
                  <a:cubicBezTo>
                    <a:pt x="54056" y="241477"/>
                    <a:pt x="0" y="187420"/>
                    <a:pt x="0" y="120738"/>
                  </a:cubicBezTo>
                  <a:lnTo>
                    <a:pt x="0" y="120738"/>
                  </a:lnTo>
                  <a:cubicBezTo>
                    <a:pt x="0" y="54056"/>
                    <a:pt x="54056" y="0"/>
                    <a:pt x="120738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1247135" cy="241477"/>
            </a:xfrm>
            <a:prstGeom prst="rect">
              <a:avLst/>
            </a:prstGeom>
          </p:spPr>
          <p:txBody>
            <a:bodyPr anchor="ctr" rtlCol="false" tIns="24586" lIns="24586" bIns="24586" rIns="24586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4367810" y="7858181"/>
            <a:ext cx="724280" cy="480741"/>
          </a:xfrm>
          <a:custGeom>
            <a:avLst/>
            <a:gdLst/>
            <a:ahLst/>
            <a:cxnLst/>
            <a:rect r="r" b="b" t="t" l="l"/>
            <a:pathLst>
              <a:path h="480741" w="724280">
                <a:moveTo>
                  <a:pt x="0" y="0"/>
                </a:moveTo>
                <a:lnTo>
                  <a:pt x="724280" y="0"/>
                </a:lnTo>
                <a:lnTo>
                  <a:pt x="724280" y="480741"/>
                </a:lnTo>
                <a:lnTo>
                  <a:pt x="0" y="480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522612" y="7922070"/>
            <a:ext cx="381067" cy="352964"/>
          </a:xfrm>
          <a:custGeom>
            <a:avLst/>
            <a:gdLst/>
            <a:ahLst/>
            <a:cxnLst/>
            <a:rect r="r" b="b" t="t" l="l"/>
            <a:pathLst>
              <a:path h="352964" w="381067">
                <a:moveTo>
                  <a:pt x="0" y="0"/>
                </a:moveTo>
                <a:lnTo>
                  <a:pt x="381067" y="0"/>
                </a:lnTo>
                <a:lnTo>
                  <a:pt x="381067" y="352964"/>
                </a:lnTo>
                <a:lnTo>
                  <a:pt x="0" y="35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3778203" y="7323988"/>
            <a:ext cx="1903494" cy="487355"/>
            <a:chOff x="0" y="0"/>
            <a:chExt cx="1035859" cy="26521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35859" cy="265213"/>
            </a:xfrm>
            <a:custGeom>
              <a:avLst/>
              <a:gdLst/>
              <a:ahLst/>
              <a:cxnLst/>
              <a:rect r="r" b="b" t="t" l="l"/>
              <a:pathLst>
                <a:path h="265213" w="1035859">
                  <a:moveTo>
                    <a:pt x="132607" y="0"/>
                  </a:moveTo>
                  <a:lnTo>
                    <a:pt x="903253" y="0"/>
                  </a:lnTo>
                  <a:cubicBezTo>
                    <a:pt x="938422" y="0"/>
                    <a:pt x="972151" y="13971"/>
                    <a:pt x="997020" y="38840"/>
                  </a:cubicBezTo>
                  <a:cubicBezTo>
                    <a:pt x="1021888" y="63708"/>
                    <a:pt x="1035859" y="97437"/>
                    <a:pt x="1035859" y="132607"/>
                  </a:cubicBezTo>
                  <a:lnTo>
                    <a:pt x="1035859" y="132607"/>
                  </a:lnTo>
                  <a:cubicBezTo>
                    <a:pt x="1035859" y="205843"/>
                    <a:pt x="976490" y="265213"/>
                    <a:pt x="903253" y="265213"/>
                  </a:cubicBezTo>
                  <a:lnTo>
                    <a:pt x="132607" y="265213"/>
                  </a:lnTo>
                  <a:cubicBezTo>
                    <a:pt x="97437" y="265213"/>
                    <a:pt x="63708" y="251242"/>
                    <a:pt x="38840" y="226373"/>
                  </a:cubicBezTo>
                  <a:cubicBezTo>
                    <a:pt x="13971" y="201505"/>
                    <a:pt x="0" y="167776"/>
                    <a:pt x="0" y="132607"/>
                  </a:cubicBezTo>
                  <a:lnTo>
                    <a:pt x="0" y="132607"/>
                  </a:lnTo>
                  <a:cubicBezTo>
                    <a:pt x="0" y="97437"/>
                    <a:pt x="13971" y="63708"/>
                    <a:pt x="38840" y="38840"/>
                  </a:cubicBezTo>
                  <a:cubicBezTo>
                    <a:pt x="63708" y="13971"/>
                    <a:pt x="97437" y="0"/>
                    <a:pt x="132607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1035859" cy="265213"/>
            </a:xfrm>
            <a:prstGeom prst="rect">
              <a:avLst/>
            </a:prstGeom>
          </p:spPr>
          <p:txBody>
            <a:bodyPr anchor="ctr" rtlCol="false" tIns="24586" lIns="24586" bIns="24586" rIns="24586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384654" y="7243238"/>
            <a:ext cx="690592" cy="458381"/>
            <a:chOff x="0" y="0"/>
            <a:chExt cx="920790" cy="61117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20790" cy="611174"/>
            </a:xfrm>
            <a:custGeom>
              <a:avLst/>
              <a:gdLst/>
              <a:ahLst/>
              <a:cxnLst/>
              <a:rect r="r" b="b" t="t" l="l"/>
              <a:pathLst>
                <a:path h="611174" w="920790">
                  <a:moveTo>
                    <a:pt x="0" y="0"/>
                  </a:moveTo>
                  <a:lnTo>
                    <a:pt x="920790" y="0"/>
                  </a:lnTo>
                  <a:lnTo>
                    <a:pt x="920790" y="611174"/>
                  </a:lnTo>
                  <a:lnTo>
                    <a:pt x="0" y="61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203539" y="12490"/>
              <a:ext cx="513712" cy="513712"/>
            </a:xfrm>
            <a:custGeom>
              <a:avLst/>
              <a:gdLst/>
              <a:ahLst/>
              <a:cxnLst/>
              <a:rect r="r" b="b" t="t" l="l"/>
              <a:pathLst>
                <a:path h="513712" w="513712">
                  <a:moveTo>
                    <a:pt x="0" y="0"/>
                  </a:moveTo>
                  <a:lnTo>
                    <a:pt x="513712" y="0"/>
                  </a:lnTo>
                  <a:lnTo>
                    <a:pt x="513712" y="513712"/>
                  </a:lnTo>
                  <a:lnTo>
                    <a:pt x="0" y="513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3959177" y="6725962"/>
            <a:ext cx="1541546" cy="460125"/>
            <a:chOff x="0" y="0"/>
            <a:chExt cx="838892" cy="25039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38892" cy="250395"/>
            </a:xfrm>
            <a:custGeom>
              <a:avLst/>
              <a:gdLst/>
              <a:ahLst/>
              <a:cxnLst/>
              <a:rect r="r" b="b" t="t" l="l"/>
              <a:pathLst>
                <a:path h="250395" w="838892">
                  <a:moveTo>
                    <a:pt x="125197" y="0"/>
                  </a:moveTo>
                  <a:lnTo>
                    <a:pt x="713694" y="0"/>
                  </a:lnTo>
                  <a:cubicBezTo>
                    <a:pt x="746898" y="0"/>
                    <a:pt x="778743" y="13190"/>
                    <a:pt x="802222" y="36669"/>
                  </a:cubicBezTo>
                  <a:cubicBezTo>
                    <a:pt x="825701" y="60149"/>
                    <a:pt x="838892" y="91993"/>
                    <a:pt x="838892" y="125197"/>
                  </a:cubicBezTo>
                  <a:lnTo>
                    <a:pt x="838892" y="125197"/>
                  </a:lnTo>
                  <a:cubicBezTo>
                    <a:pt x="838892" y="158402"/>
                    <a:pt x="825701" y="190246"/>
                    <a:pt x="802222" y="213725"/>
                  </a:cubicBezTo>
                  <a:cubicBezTo>
                    <a:pt x="778743" y="237205"/>
                    <a:pt x="746898" y="250395"/>
                    <a:pt x="713694" y="250395"/>
                  </a:cubicBezTo>
                  <a:lnTo>
                    <a:pt x="125197" y="250395"/>
                  </a:lnTo>
                  <a:cubicBezTo>
                    <a:pt x="91993" y="250395"/>
                    <a:pt x="60149" y="237205"/>
                    <a:pt x="36669" y="213725"/>
                  </a:cubicBezTo>
                  <a:cubicBezTo>
                    <a:pt x="13190" y="190246"/>
                    <a:pt x="0" y="158402"/>
                    <a:pt x="0" y="125197"/>
                  </a:cubicBezTo>
                  <a:lnTo>
                    <a:pt x="0" y="125197"/>
                  </a:lnTo>
                  <a:cubicBezTo>
                    <a:pt x="0" y="91993"/>
                    <a:pt x="13190" y="60149"/>
                    <a:pt x="36669" y="36669"/>
                  </a:cubicBezTo>
                  <a:cubicBezTo>
                    <a:pt x="60149" y="13190"/>
                    <a:pt x="91993" y="0"/>
                    <a:pt x="125197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0"/>
              <a:ext cx="838892" cy="250395"/>
            </a:xfrm>
            <a:prstGeom prst="rect">
              <a:avLst/>
            </a:prstGeom>
          </p:spPr>
          <p:txBody>
            <a:bodyPr anchor="ctr" rtlCol="false" tIns="24586" lIns="24586" bIns="24586" rIns="24586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4367810" y="6645616"/>
            <a:ext cx="724280" cy="480741"/>
          </a:xfrm>
          <a:custGeom>
            <a:avLst/>
            <a:gdLst/>
            <a:ahLst/>
            <a:cxnLst/>
            <a:rect r="r" b="b" t="t" l="l"/>
            <a:pathLst>
              <a:path h="480741" w="724280">
                <a:moveTo>
                  <a:pt x="0" y="0"/>
                </a:moveTo>
                <a:lnTo>
                  <a:pt x="724280" y="0"/>
                </a:lnTo>
                <a:lnTo>
                  <a:pt x="724280" y="480741"/>
                </a:lnTo>
                <a:lnTo>
                  <a:pt x="0" y="480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4553441" y="6652571"/>
            <a:ext cx="353017" cy="345515"/>
          </a:xfrm>
          <a:custGeom>
            <a:avLst/>
            <a:gdLst/>
            <a:ahLst/>
            <a:cxnLst/>
            <a:rect r="r" b="b" t="t" l="l"/>
            <a:pathLst>
              <a:path h="345515" w="353017">
                <a:moveTo>
                  <a:pt x="0" y="0"/>
                </a:moveTo>
                <a:lnTo>
                  <a:pt x="353017" y="0"/>
                </a:lnTo>
                <a:lnTo>
                  <a:pt x="353017" y="345515"/>
                </a:lnTo>
                <a:lnTo>
                  <a:pt x="0" y="345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4586128" y="6053558"/>
            <a:ext cx="321251" cy="348497"/>
          </a:xfrm>
          <a:custGeom>
            <a:avLst/>
            <a:gdLst/>
            <a:ahLst/>
            <a:cxnLst/>
            <a:rect r="r" b="b" t="t" l="l"/>
            <a:pathLst>
              <a:path h="348497" w="321251">
                <a:moveTo>
                  <a:pt x="0" y="0"/>
                </a:moveTo>
                <a:lnTo>
                  <a:pt x="321251" y="0"/>
                </a:lnTo>
                <a:lnTo>
                  <a:pt x="321251" y="348497"/>
                </a:lnTo>
                <a:lnTo>
                  <a:pt x="0" y="3484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615879" y="1943707"/>
            <a:ext cx="1799105" cy="3234346"/>
          </a:xfrm>
          <a:custGeom>
            <a:avLst/>
            <a:gdLst/>
            <a:ahLst/>
            <a:cxnLst/>
            <a:rect r="r" b="b" t="t" l="l"/>
            <a:pathLst>
              <a:path h="3234346" w="1799105">
                <a:moveTo>
                  <a:pt x="0" y="0"/>
                </a:moveTo>
                <a:lnTo>
                  <a:pt x="1799105" y="0"/>
                </a:lnTo>
                <a:lnTo>
                  <a:pt x="1799105" y="3234346"/>
                </a:lnTo>
                <a:lnTo>
                  <a:pt x="0" y="3234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028700" y="893400"/>
            <a:ext cx="13942062" cy="601980"/>
            <a:chOff x="0" y="0"/>
            <a:chExt cx="18589416" cy="802640"/>
          </a:xfrm>
        </p:grpSpPr>
        <p:grpSp>
          <p:nvGrpSpPr>
            <p:cNvPr name="Group 41" id="41"/>
            <p:cNvGrpSpPr/>
            <p:nvPr/>
          </p:nvGrpSpPr>
          <p:grpSpPr>
            <a:xfrm rot="5400000">
              <a:off x="0" y="180401"/>
              <a:ext cx="343994" cy="343994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5400000">
              <a:off x="536103" y="180401"/>
              <a:ext cx="343994" cy="343994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5400000">
              <a:off x="1070598" y="180401"/>
              <a:ext cx="343994" cy="343994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1932233" y="-95250"/>
              <a:ext cx="1665718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Co-construire le processus idéal </a:t>
              </a: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785428" y="6797988"/>
            <a:ext cx="11877746" cy="109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À chaque étape du parc</a:t>
            </a:r>
            <a:r>
              <a:rPr lang="en-US" sz="3200" spc="32" b="true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o</a:t>
            </a: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ur</a:t>
            </a:r>
            <a:r>
              <a:rPr lang="en-US" sz="3200" spc="32" b="true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</a:t>
            </a: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,</a:t>
            </a:r>
            <a:r>
              <a:rPr lang="en-US" sz="3200" spc="32" b="true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</a:p>
          <a:p>
            <a:pPr algn="l">
              <a:lnSpc>
                <a:spcPts val="4000"/>
              </a:lnSpc>
            </a:pP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que m</a:t>
            </a:r>
            <a:r>
              <a:rPr lang="en-US" b="true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</a:t>
            </a: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t</a:t>
            </a:r>
            <a:r>
              <a:rPr lang="en-US" b="true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te</a:t>
            </a: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z-vou</a:t>
            </a:r>
            <a:r>
              <a:rPr lang="en-US" b="true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 </a:t>
            </a: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en pl</a:t>
            </a:r>
            <a:r>
              <a:rPr lang="en-US" b="true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ace </a:t>
            </a:r>
            <a:r>
              <a:rPr lang="en-US" sz="3200" spc="32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pour que les 5 piliers soient respectés 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893400"/>
            <a:ext cx="13521474" cy="601980"/>
            <a:chOff x="0" y="0"/>
            <a:chExt cx="18028633" cy="802640"/>
          </a:xfrm>
        </p:grpSpPr>
        <p:grpSp>
          <p:nvGrpSpPr>
            <p:cNvPr name="Group 12" id="12"/>
            <p:cNvGrpSpPr/>
            <p:nvPr/>
          </p:nvGrpSpPr>
          <p:grpSpPr>
            <a:xfrm rot="5400000">
              <a:off x="-5189" y="185589"/>
              <a:ext cx="343994" cy="333617"/>
              <a:chOff x="0" y="0"/>
              <a:chExt cx="812800" cy="78828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5400000">
              <a:off x="514742" y="185589"/>
              <a:ext cx="343994" cy="333617"/>
              <a:chOff x="0" y="0"/>
              <a:chExt cx="812800" cy="78828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1033112" y="185589"/>
              <a:ext cx="343994" cy="333617"/>
              <a:chOff x="0" y="0"/>
              <a:chExt cx="812800" cy="78828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873943" y="-95250"/>
              <a:ext cx="16154689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Élaborer la charte d’accueil 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370032" y="4060785"/>
            <a:ext cx="3740465" cy="1475971"/>
            <a:chOff x="0" y="0"/>
            <a:chExt cx="1097905" cy="4332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97905" cy="433229"/>
            </a:xfrm>
            <a:custGeom>
              <a:avLst/>
              <a:gdLst/>
              <a:ahLst/>
              <a:cxnLst/>
              <a:rect r="r" b="b" t="t" l="l"/>
              <a:pathLst>
                <a:path h="433229" w="1097905">
                  <a:moveTo>
                    <a:pt x="101419" y="0"/>
                  </a:moveTo>
                  <a:lnTo>
                    <a:pt x="996486" y="0"/>
                  </a:lnTo>
                  <a:cubicBezTo>
                    <a:pt x="1023384" y="0"/>
                    <a:pt x="1049181" y="10685"/>
                    <a:pt x="1068200" y="29705"/>
                  </a:cubicBezTo>
                  <a:cubicBezTo>
                    <a:pt x="1087220" y="48725"/>
                    <a:pt x="1097905" y="74521"/>
                    <a:pt x="1097905" y="101419"/>
                  </a:cubicBezTo>
                  <a:lnTo>
                    <a:pt x="1097905" y="331810"/>
                  </a:lnTo>
                  <a:cubicBezTo>
                    <a:pt x="1097905" y="358708"/>
                    <a:pt x="1087220" y="384504"/>
                    <a:pt x="1068200" y="403524"/>
                  </a:cubicBezTo>
                  <a:cubicBezTo>
                    <a:pt x="1049181" y="422544"/>
                    <a:pt x="1023384" y="433229"/>
                    <a:pt x="996486" y="433229"/>
                  </a:cubicBezTo>
                  <a:lnTo>
                    <a:pt x="101419" y="433229"/>
                  </a:lnTo>
                  <a:cubicBezTo>
                    <a:pt x="74521" y="433229"/>
                    <a:pt x="48725" y="422544"/>
                    <a:pt x="29705" y="403524"/>
                  </a:cubicBezTo>
                  <a:cubicBezTo>
                    <a:pt x="10685" y="384504"/>
                    <a:pt x="0" y="358708"/>
                    <a:pt x="0" y="331810"/>
                  </a:cubicBezTo>
                  <a:lnTo>
                    <a:pt x="0" y="101419"/>
                  </a:lnTo>
                  <a:cubicBezTo>
                    <a:pt x="0" y="74521"/>
                    <a:pt x="10685" y="48725"/>
                    <a:pt x="29705" y="29705"/>
                  </a:cubicBezTo>
                  <a:cubicBezTo>
                    <a:pt x="48725" y="10685"/>
                    <a:pt x="74521" y="0"/>
                    <a:pt x="1014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191919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1097905" cy="433229"/>
            </a:xfrm>
            <a:prstGeom prst="rect">
              <a:avLst/>
            </a:prstGeom>
          </p:spPr>
          <p:txBody>
            <a:bodyPr anchor="ctr" rtlCol="false" tIns="45582" lIns="45582" bIns="45582" rIns="45582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Repères stables : 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valeurs fondamentales de l’accueil.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370032" y="2282223"/>
            <a:ext cx="3740465" cy="1740463"/>
            <a:chOff x="0" y="0"/>
            <a:chExt cx="4987286" cy="2320617"/>
          </a:xfrm>
        </p:grpSpPr>
        <p:sp>
          <p:nvSpPr>
            <p:cNvPr name="AutoShape 26" id="26"/>
            <p:cNvSpPr/>
            <p:nvPr/>
          </p:nvSpPr>
          <p:spPr>
            <a:xfrm>
              <a:off x="2525393" y="1687883"/>
              <a:ext cx="0" cy="632734"/>
            </a:xfrm>
            <a:prstGeom prst="line">
              <a:avLst/>
            </a:prstGeom>
            <a:ln cap="rnd" w="63500">
              <a:solidFill>
                <a:srgbClr val="191919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27" id="27"/>
            <p:cNvGrpSpPr/>
            <p:nvPr/>
          </p:nvGrpSpPr>
          <p:grpSpPr>
            <a:xfrm rot="0">
              <a:off x="0" y="467290"/>
              <a:ext cx="4987286" cy="1171667"/>
              <a:chOff x="0" y="0"/>
              <a:chExt cx="1027863" cy="241477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027863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027863">
                    <a:moveTo>
                      <a:pt x="101419" y="0"/>
                    </a:moveTo>
                    <a:lnTo>
                      <a:pt x="926444" y="0"/>
                    </a:lnTo>
                    <a:cubicBezTo>
                      <a:pt x="953342" y="0"/>
                      <a:pt x="979139" y="10685"/>
                      <a:pt x="998158" y="29705"/>
                    </a:cubicBezTo>
                    <a:cubicBezTo>
                      <a:pt x="1017178" y="48725"/>
                      <a:pt x="1027863" y="74521"/>
                      <a:pt x="1027863" y="101419"/>
                    </a:cubicBezTo>
                    <a:lnTo>
                      <a:pt x="1027863" y="140058"/>
                    </a:lnTo>
                    <a:cubicBezTo>
                      <a:pt x="1027863" y="166956"/>
                      <a:pt x="1017178" y="192752"/>
                      <a:pt x="998158" y="211772"/>
                    </a:cubicBezTo>
                    <a:cubicBezTo>
                      <a:pt x="979139" y="230792"/>
                      <a:pt x="953342" y="241477"/>
                      <a:pt x="926444" y="241477"/>
                    </a:cubicBezTo>
                    <a:lnTo>
                      <a:pt x="101419" y="241477"/>
                    </a:lnTo>
                    <a:cubicBezTo>
                      <a:pt x="74521" y="241477"/>
                      <a:pt x="48725" y="230792"/>
                      <a:pt x="29705" y="211772"/>
                    </a:cubicBezTo>
                    <a:cubicBezTo>
                      <a:pt x="10685" y="192752"/>
                      <a:pt x="0" y="166956"/>
                      <a:pt x="0" y="140058"/>
                    </a:cubicBezTo>
                    <a:lnTo>
                      <a:pt x="0" y="101419"/>
                    </a:lnTo>
                    <a:cubicBezTo>
                      <a:pt x="0" y="74521"/>
                      <a:pt x="10685" y="48725"/>
                      <a:pt x="29705" y="29705"/>
                    </a:cubicBezTo>
                    <a:cubicBezTo>
                      <a:pt x="48725" y="10685"/>
                      <a:pt x="74521" y="0"/>
                      <a:pt x="101419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0"/>
                <a:ext cx="1027863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79756" y="467290"/>
              <a:ext cx="4663923" cy="1171667"/>
              <a:chOff x="0" y="0"/>
              <a:chExt cx="961219" cy="241477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961219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961219">
                    <a:moveTo>
                      <a:pt x="108451" y="0"/>
                    </a:moveTo>
                    <a:lnTo>
                      <a:pt x="852769" y="0"/>
                    </a:lnTo>
                    <a:cubicBezTo>
                      <a:pt x="912664" y="0"/>
                      <a:pt x="961219" y="48555"/>
                      <a:pt x="961219" y="108451"/>
                    </a:cubicBezTo>
                    <a:lnTo>
                      <a:pt x="961219" y="133026"/>
                    </a:lnTo>
                    <a:cubicBezTo>
                      <a:pt x="961219" y="161789"/>
                      <a:pt x="949793" y="189374"/>
                      <a:pt x="929455" y="209712"/>
                    </a:cubicBezTo>
                    <a:cubicBezTo>
                      <a:pt x="909117" y="230051"/>
                      <a:pt x="881532" y="241477"/>
                      <a:pt x="852769" y="241477"/>
                    </a:cubicBezTo>
                    <a:lnTo>
                      <a:pt x="108451" y="241477"/>
                    </a:lnTo>
                    <a:cubicBezTo>
                      <a:pt x="79688" y="241477"/>
                      <a:pt x="52103" y="230051"/>
                      <a:pt x="31764" y="209712"/>
                    </a:cubicBezTo>
                    <a:cubicBezTo>
                      <a:pt x="11426" y="189374"/>
                      <a:pt x="0" y="161789"/>
                      <a:pt x="0" y="133026"/>
                    </a:cubicBezTo>
                    <a:lnTo>
                      <a:pt x="0" y="108451"/>
                    </a:lnTo>
                    <a:cubicBezTo>
                      <a:pt x="0" y="79688"/>
                      <a:pt x="11426" y="52103"/>
                      <a:pt x="31764" y="31764"/>
                    </a:cubicBezTo>
                    <a:cubicBezTo>
                      <a:pt x="52103" y="11426"/>
                      <a:pt x="79688" y="0"/>
                      <a:pt x="108451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0"/>
                <a:ext cx="961219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426152" y="467290"/>
              <a:ext cx="4192979" cy="1171667"/>
              <a:chOff x="0" y="0"/>
              <a:chExt cx="864159" cy="241477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64159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864159">
                    <a:moveTo>
                      <a:pt x="120632" y="0"/>
                    </a:moveTo>
                    <a:lnTo>
                      <a:pt x="743528" y="0"/>
                    </a:lnTo>
                    <a:cubicBezTo>
                      <a:pt x="810151" y="0"/>
                      <a:pt x="864159" y="54009"/>
                      <a:pt x="864159" y="120632"/>
                    </a:cubicBezTo>
                    <a:lnTo>
                      <a:pt x="864159" y="120845"/>
                    </a:lnTo>
                    <a:cubicBezTo>
                      <a:pt x="864159" y="152839"/>
                      <a:pt x="851450" y="183522"/>
                      <a:pt x="828827" y="206145"/>
                    </a:cubicBezTo>
                    <a:cubicBezTo>
                      <a:pt x="806204" y="228767"/>
                      <a:pt x="775521" y="241477"/>
                      <a:pt x="743528" y="241477"/>
                    </a:cubicBezTo>
                    <a:lnTo>
                      <a:pt x="120632" y="241477"/>
                    </a:lnTo>
                    <a:cubicBezTo>
                      <a:pt x="54009" y="241477"/>
                      <a:pt x="0" y="187468"/>
                      <a:pt x="0" y="120845"/>
                    </a:cubicBezTo>
                    <a:lnTo>
                      <a:pt x="0" y="120632"/>
                    </a:lnTo>
                    <a:cubicBezTo>
                      <a:pt x="0" y="88638"/>
                      <a:pt x="12709" y="57955"/>
                      <a:pt x="35332" y="35332"/>
                    </a:cubicBezTo>
                    <a:cubicBezTo>
                      <a:pt x="57955" y="12709"/>
                      <a:pt x="88638" y="0"/>
                      <a:pt x="120632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0"/>
                <a:ext cx="864159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679664" y="480500"/>
              <a:ext cx="3705108" cy="1158457"/>
              <a:chOff x="0" y="0"/>
              <a:chExt cx="763611" cy="238754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763611" cy="238754"/>
              </a:xfrm>
              <a:custGeom>
                <a:avLst/>
                <a:gdLst/>
                <a:ahLst/>
                <a:cxnLst/>
                <a:rect r="r" b="b" t="t" l="l"/>
                <a:pathLst>
                  <a:path h="238754" w="763611">
                    <a:moveTo>
                      <a:pt x="119377" y="0"/>
                    </a:moveTo>
                    <a:lnTo>
                      <a:pt x="644234" y="0"/>
                    </a:lnTo>
                    <a:cubicBezTo>
                      <a:pt x="675894" y="0"/>
                      <a:pt x="706258" y="12577"/>
                      <a:pt x="728646" y="34965"/>
                    </a:cubicBezTo>
                    <a:cubicBezTo>
                      <a:pt x="751033" y="57352"/>
                      <a:pt x="763611" y="87716"/>
                      <a:pt x="763611" y="119377"/>
                    </a:cubicBezTo>
                    <a:lnTo>
                      <a:pt x="763611" y="119377"/>
                    </a:lnTo>
                    <a:cubicBezTo>
                      <a:pt x="763611" y="151038"/>
                      <a:pt x="751033" y="181402"/>
                      <a:pt x="728646" y="203789"/>
                    </a:cubicBezTo>
                    <a:cubicBezTo>
                      <a:pt x="706258" y="226177"/>
                      <a:pt x="675894" y="238754"/>
                      <a:pt x="644234" y="238754"/>
                    </a:cubicBezTo>
                    <a:lnTo>
                      <a:pt x="119377" y="238754"/>
                    </a:lnTo>
                    <a:cubicBezTo>
                      <a:pt x="87716" y="238754"/>
                      <a:pt x="57352" y="226177"/>
                      <a:pt x="34965" y="203789"/>
                    </a:cubicBezTo>
                    <a:cubicBezTo>
                      <a:pt x="12577" y="181402"/>
                      <a:pt x="0" y="151038"/>
                      <a:pt x="0" y="119377"/>
                    </a:cubicBezTo>
                    <a:lnTo>
                      <a:pt x="0" y="119377"/>
                    </a:lnTo>
                    <a:cubicBezTo>
                      <a:pt x="0" y="87716"/>
                      <a:pt x="12577" y="57352"/>
                      <a:pt x="34965" y="34965"/>
                    </a:cubicBezTo>
                    <a:cubicBezTo>
                      <a:pt x="57352" y="12577"/>
                      <a:pt x="87716" y="0"/>
                      <a:pt x="11937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0"/>
                <a:ext cx="763611" cy="238754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898347" y="467290"/>
              <a:ext cx="3286794" cy="1171667"/>
              <a:chOff x="0" y="0"/>
              <a:chExt cx="677398" cy="241477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77398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677398">
                    <a:moveTo>
                      <a:pt x="120738" y="0"/>
                    </a:moveTo>
                    <a:lnTo>
                      <a:pt x="556659" y="0"/>
                    </a:lnTo>
                    <a:cubicBezTo>
                      <a:pt x="588681" y="0"/>
                      <a:pt x="619391" y="12721"/>
                      <a:pt x="642034" y="35363"/>
                    </a:cubicBezTo>
                    <a:cubicBezTo>
                      <a:pt x="664677" y="58006"/>
                      <a:pt x="677398" y="88717"/>
                      <a:pt x="677398" y="120738"/>
                    </a:cubicBezTo>
                    <a:lnTo>
                      <a:pt x="677398" y="120738"/>
                    </a:lnTo>
                    <a:cubicBezTo>
                      <a:pt x="677398" y="187420"/>
                      <a:pt x="623341" y="241477"/>
                      <a:pt x="556659" y="241477"/>
                    </a:cubicBezTo>
                    <a:lnTo>
                      <a:pt x="120738" y="241477"/>
                    </a:lnTo>
                    <a:cubicBezTo>
                      <a:pt x="54056" y="241477"/>
                      <a:pt x="0" y="187420"/>
                      <a:pt x="0" y="120738"/>
                    </a:cubicBezTo>
                    <a:lnTo>
                      <a:pt x="0" y="120738"/>
                    </a:lnTo>
                    <a:cubicBezTo>
                      <a:pt x="0" y="54056"/>
                      <a:pt x="54056" y="0"/>
                      <a:pt x="120738" y="0"/>
                    </a:cubicBez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0"/>
                <a:ext cx="677398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2" id="42"/>
            <p:cNvSpPr/>
            <p:nvPr/>
          </p:nvSpPr>
          <p:spPr>
            <a:xfrm flipH="false" flipV="false" rot="0">
              <a:off x="1341189" y="147075"/>
              <a:ext cx="2247656" cy="1491882"/>
            </a:xfrm>
            <a:custGeom>
              <a:avLst/>
              <a:gdLst/>
              <a:ahLst/>
              <a:cxnLst/>
              <a:rect r="r" b="b" t="t" l="l"/>
              <a:pathLst>
                <a:path h="1491882" w="2247656">
                  <a:moveTo>
                    <a:pt x="0" y="0"/>
                  </a:moveTo>
                  <a:lnTo>
                    <a:pt x="2247656" y="0"/>
                  </a:lnTo>
                  <a:lnTo>
                    <a:pt x="2247656" y="1491882"/>
                  </a:lnTo>
                  <a:lnTo>
                    <a:pt x="0" y="1491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 rot="0">
              <a:off x="1610443" y="9525"/>
              <a:ext cx="1711972" cy="955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b="true" sz="2400" spc="24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 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 spc="24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</a:t>
              </a:r>
              <a:r>
                <a:rPr lang="en-US" b="true" sz="2400" spc="24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iliers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6534975" y="2642215"/>
            <a:ext cx="164272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 p</a:t>
            </a:r>
            <a:r>
              <a:rPr lang="en-US" b="true" sz="2400" spc="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iliers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8292002" y="2644173"/>
            <a:ext cx="367050" cy="367050"/>
          </a:xfrm>
          <a:custGeom>
            <a:avLst/>
            <a:gdLst/>
            <a:ahLst/>
            <a:cxnLst/>
            <a:rect r="r" b="b" t="t" l="l"/>
            <a:pathLst>
              <a:path h="367050" w="367050">
                <a:moveTo>
                  <a:pt x="0" y="0"/>
                </a:moveTo>
                <a:lnTo>
                  <a:pt x="367050" y="0"/>
                </a:lnTo>
                <a:lnTo>
                  <a:pt x="367050" y="367050"/>
                </a:lnTo>
                <a:lnTo>
                  <a:pt x="0" y="367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9477664" y="2604185"/>
            <a:ext cx="5861457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génériques</a:t>
            </a:r>
          </a:p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universels </a:t>
            </a:r>
          </a:p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applicables dans plusieurs contextes</a:t>
            </a:r>
          </a:p>
        </p:txBody>
      </p:sp>
      <p:sp>
        <p:nvSpPr>
          <p:cNvPr name="Freeform 47" id="47"/>
          <p:cNvSpPr/>
          <p:nvPr/>
        </p:nvSpPr>
        <p:spPr>
          <a:xfrm flipH="false" flipV="false" rot="0">
            <a:off x="9116252" y="2761738"/>
            <a:ext cx="249796" cy="249484"/>
          </a:xfrm>
          <a:custGeom>
            <a:avLst/>
            <a:gdLst/>
            <a:ahLst/>
            <a:cxnLst/>
            <a:rect r="r" b="b" t="t" l="l"/>
            <a:pathLst>
              <a:path h="249484" w="249796">
                <a:moveTo>
                  <a:pt x="0" y="0"/>
                </a:moveTo>
                <a:lnTo>
                  <a:pt x="249797" y="0"/>
                </a:lnTo>
                <a:lnTo>
                  <a:pt x="249797" y="249485"/>
                </a:lnTo>
                <a:lnTo>
                  <a:pt x="0" y="249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9116252" y="3177170"/>
            <a:ext cx="249796" cy="249484"/>
          </a:xfrm>
          <a:custGeom>
            <a:avLst/>
            <a:gdLst/>
            <a:ahLst/>
            <a:cxnLst/>
            <a:rect r="r" b="b" t="t" l="l"/>
            <a:pathLst>
              <a:path h="249484" w="249796">
                <a:moveTo>
                  <a:pt x="0" y="0"/>
                </a:moveTo>
                <a:lnTo>
                  <a:pt x="249797" y="0"/>
                </a:lnTo>
                <a:lnTo>
                  <a:pt x="249797" y="249484"/>
                </a:lnTo>
                <a:lnTo>
                  <a:pt x="0" y="249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9116252" y="3557746"/>
            <a:ext cx="249796" cy="249484"/>
          </a:xfrm>
          <a:custGeom>
            <a:avLst/>
            <a:gdLst/>
            <a:ahLst/>
            <a:cxnLst/>
            <a:rect r="r" b="b" t="t" l="l"/>
            <a:pathLst>
              <a:path h="249484" w="249796">
                <a:moveTo>
                  <a:pt x="0" y="0"/>
                </a:moveTo>
                <a:lnTo>
                  <a:pt x="249797" y="0"/>
                </a:lnTo>
                <a:lnTo>
                  <a:pt x="249797" y="249484"/>
                </a:lnTo>
                <a:lnTo>
                  <a:pt x="0" y="249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893400"/>
            <a:ext cx="13521474" cy="601980"/>
            <a:chOff x="0" y="0"/>
            <a:chExt cx="18028633" cy="802640"/>
          </a:xfrm>
        </p:grpSpPr>
        <p:grpSp>
          <p:nvGrpSpPr>
            <p:cNvPr name="Group 12" id="12"/>
            <p:cNvGrpSpPr/>
            <p:nvPr/>
          </p:nvGrpSpPr>
          <p:grpSpPr>
            <a:xfrm rot="5400000">
              <a:off x="-5189" y="185589"/>
              <a:ext cx="343994" cy="333617"/>
              <a:chOff x="0" y="0"/>
              <a:chExt cx="812800" cy="78828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5400000">
              <a:off x="514742" y="185589"/>
              <a:ext cx="343994" cy="333617"/>
              <a:chOff x="0" y="0"/>
              <a:chExt cx="812800" cy="78828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1033112" y="185589"/>
              <a:ext cx="343994" cy="333617"/>
              <a:chOff x="0" y="0"/>
              <a:chExt cx="812800" cy="78828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873943" y="-95250"/>
              <a:ext cx="16154689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Élaborer la charte d’accueil 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495104" y="7660086"/>
            <a:ext cx="8154493" cy="1598214"/>
            <a:chOff x="0" y="0"/>
            <a:chExt cx="2393516" cy="4691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393516" cy="469110"/>
            </a:xfrm>
            <a:custGeom>
              <a:avLst/>
              <a:gdLst/>
              <a:ahLst/>
              <a:cxnLst/>
              <a:rect r="r" b="b" t="t" l="l"/>
              <a:pathLst>
                <a:path h="469110" w="2393516">
                  <a:moveTo>
                    <a:pt x="46521" y="0"/>
                  </a:moveTo>
                  <a:lnTo>
                    <a:pt x="2346995" y="0"/>
                  </a:lnTo>
                  <a:cubicBezTo>
                    <a:pt x="2372688" y="0"/>
                    <a:pt x="2393516" y="20828"/>
                    <a:pt x="2393516" y="46521"/>
                  </a:cubicBezTo>
                  <a:lnTo>
                    <a:pt x="2393516" y="422589"/>
                  </a:lnTo>
                  <a:cubicBezTo>
                    <a:pt x="2393516" y="448281"/>
                    <a:pt x="2372688" y="469110"/>
                    <a:pt x="2346995" y="469110"/>
                  </a:cubicBezTo>
                  <a:lnTo>
                    <a:pt x="46521" y="469110"/>
                  </a:lnTo>
                  <a:cubicBezTo>
                    <a:pt x="20828" y="469110"/>
                    <a:pt x="0" y="448281"/>
                    <a:pt x="0" y="422589"/>
                  </a:cubicBezTo>
                  <a:lnTo>
                    <a:pt x="0" y="46521"/>
                  </a:lnTo>
                  <a:cubicBezTo>
                    <a:pt x="0" y="20828"/>
                    <a:pt x="20828" y="0"/>
                    <a:pt x="465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191919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2393516" cy="469110"/>
            </a:xfrm>
            <a:prstGeom prst="rect">
              <a:avLst/>
            </a:prstGeom>
          </p:spPr>
          <p:txBody>
            <a:bodyPr anchor="ctr" rtlCol="false" tIns="45582" lIns="45582" bIns="45582" rIns="45582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Des engagements du groupe naît une charte locale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adaptée à leur contexte.</a:t>
              </a:r>
            </a:p>
          </p:txBody>
        </p:sp>
      </p:grpSp>
      <p:sp>
        <p:nvSpPr>
          <p:cNvPr name="AutoShape 25" id="25"/>
          <p:cNvSpPr/>
          <p:nvPr/>
        </p:nvSpPr>
        <p:spPr>
          <a:xfrm>
            <a:off x="4218795" y="5861636"/>
            <a:ext cx="4051699" cy="2597557"/>
          </a:xfrm>
          <a:prstGeom prst="line">
            <a:avLst/>
          </a:prstGeom>
          <a:ln cap="flat" w="47625">
            <a:solidFill>
              <a:srgbClr val="19191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6" id="26"/>
          <p:cNvSpPr txBox="true"/>
          <p:nvPr/>
        </p:nvSpPr>
        <p:spPr>
          <a:xfrm rot="0">
            <a:off x="9250092" y="6161239"/>
            <a:ext cx="7528503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les choix d’action, engag</a:t>
            </a:r>
            <a:r>
              <a:rPr lang="en-US" b="true" sz="2600" spc="26" u="none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eme</a:t>
            </a: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nts concrets pour une équipe, une organisation ou une communauté.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44817" y="6207921"/>
            <a:ext cx="209855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 principes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8643371" y="6219333"/>
            <a:ext cx="367050" cy="367050"/>
          </a:xfrm>
          <a:custGeom>
            <a:avLst/>
            <a:gdLst/>
            <a:ahLst/>
            <a:cxnLst/>
            <a:rect r="r" b="b" t="t" l="l"/>
            <a:pathLst>
              <a:path h="367050" w="367050">
                <a:moveTo>
                  <a:pt x="0" y="0"/>
                </a:moveTo>
                <a:lnTo>
                  <a:pt x="367050" y="0"/>
                </a:lnTo>
                <a:lnTo>
                  <a:pt x="367050" y="367050"/>
                </a:lnTo>
                <a:lnTo>
                  <a:pt x="0" y="36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2370032" y="4060785"/>
            <a:ext cx="3740465" cy="1475971"/>
            <a:chOff x="0" y="0"/>
            <a:chExt cx="1097905" cy="43322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97905" cy="433229"/>
            </a:xfrm>
            <a:custGeom>
              <a:avLst/>
              <a:gdLst/>
              <a:ahLst/>
              <a:cxnLst/>
              <a:rect r="r" b="b" t="t" l="l"/>
              <a:pathLst>
                <a:path h="433229" w="1097905">
                  <a:moveTo>
                    <a:pt x="101419" y="0"/>
                  </a:moveTo>
                  <a:lnTo>
                    <a:pt x="996486" y="0"/>
                  </a:lnTo>
                  <a:cubicBezTo>
                    <a:pt x="1023384" y="0"/>
                    <a:pt x="1049181" y="10685"/>
                    <a:pt x="1068200" y="29705"/>
                  </a:cubicBezTo>
                  <a:cubicBezTo>
                    <a:pt x="1087220" y="48725"/>
                    <a:pt x="1097905" y="74521"/>
                    <a:pt x="1097905" y="101419"/>
                  </a:cubicBezTo>
                  <a:lnTo>
                    <a:pt x="1097905" y="331810"/>
                  </a:lnTo>
                  <a:cubicBezTo>
                    <a:pt x="1097905" y="358708"/>
                    <a:pt x="1087220" y="384504"/>
                    <a:pt x="1068200" y="403524"/>
                  </a:cubicBezTo>
                  <a:cubicBezTo>
                    <a:pt x="1049181" y="422544"/>
                    <a:pt x="1023384" y="433229"/>
                    <a:pt x="996486" y="433229"/>
                  </a:cubicBezTo>
                  <a:lnTo>
                    <a:pt x="101419" y="433229"/>
                  </a:lnTo>
                  <a:cubicBezTo>
                    <a:pt x="74521" y="433229"/>
                    <a:pt x="48725" y="422544"/>
                    <a:pt x="29705" y="403524"/>
                  </a:cubicBezTo>
                  <a:cubicBezTo>
                    <a:pt x="10685" y="384504"/>
                    <a:pt x="0" y="358708"/>
                    <a:pt x="0" y="331810"/>
                  </a:cubicBezTo>
                  <a:lnTo>
                    <a:pt x="0" y="101419"/>
                  </a:lnTo>
                  <a:cubicBezTo>
                    <a:pt x="0" y="74521"/>
                    <a:pt x="10685" y="48725"/>
                    <a:pt x="29705" y="29705"/>
                  </a:cubicBezTo>
                  <a:cubicBezTo>
                    <a:pt x="48725" y="10685"/>
                    <a:pt x="74521" y="0"/>
                    <a:pt x="1014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191919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0"/>
              <a:ext cx="1097905" cy="433229"/>
            </a:xfrm>
            <a:prstGeom prst="rect">
              <a:avLst/>
            </a:prstGeom>
          </p:spPr>
          <p:txBody>
            <a:bodyPr anchor="ctr" rtlCol="false" tIns="45582" lIns="45582" bIns="45582" rIns="45582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>
                      <a:alpha val="14902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Repères stables : 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>
                      <a:alpha val="14902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valeurs fondamentales de l’accueil.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534975" y="2632690"/>
            <a:ext cx="8804146" cy="1219270"/>
            <a:chOff x="0" y="0"/>
            <a:chExt cx="11738861" cy="1625693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9525"/>
              <a:ext cx="219030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spc="24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 p</a:t>
              </a:r>
              <a:r>
                <a:rPr lang="en-US" b="true" sz="2400" spc="24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iliers</a:t>
              </a:r>
            </a:p>
          </p:txBody>
        </p:sp>
        <p:sp>
          <p:nvSpPr>
            <p:cNvPr name="Freeform 34" id="34"/>
            <p:cNvSpPr/>
            <p:nvPr/>
          </p:nvSpPr>
          <p:spPr>
            <a:xfrm flipH="false" flipV="false" rot="0">
              <a:off x="2342703" y="15310"/>
              <a:ext cx="489400" cy="489400"/>
            </a:xfrm>
            <a:custGeom>
              <a:avLst/>
              <a:gdLst/>
              <a:ahLst/>
              <a:cxnLst/>
              <a:rect r="r" b="b" t="t" l="l"/>
              <a:pathLst>
                <a:path h="489400" w="489400">
                  <a:moveTo>
                    <a:pt x="0" y="0"/>
                  </a:moveTo>
                  <a:lnTo>
                    <a:pt x="489400" y="0"/>
                  </a:lnTo>
                  <a:lnTo>
                    <a:pt x="489400" y="489400"/>
                  </a:lnTo>
                  <a:lnTo>
                    <a:pt x="0" y="48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923585" y="-12607"/>
              <a:ext cx="7815276" cy="1638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20"/>
                </a:lnSpc>
              </a:pPr>
              <a:r>
                <a:rPr lang="en-US" b="true" sz="2600" spc="26">
                  <a:solidFill>
                    <a:srgbClr val="000000">
                      <a:alpha val="14902"/>
                    </a:srgbClr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génériques</a:t>
              </a:r>
            </a:p>
            <a:p>
              <a:pPr algn="l">
                <a:lnSpc>
                  <a:spcPts val="3120"/>
                </a:lnSpc>
              </a:pPr>
              <a:r>
                <a:rPr lang="en-US" b="true" sz="2600" spc="26">
                  <a:solidFill>
                    <a:srgbClr val="000000">
                      <a:alpha val="14902"/>
                    </a:srgbClr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universels </a:t>
              </a:r>
            </a:p>
            <a:p>
              <a:pPr algn="l">
                <a:lnSpc>
                  <a:spcPts val="3120"/>
                </a:lnSpc>
              </a:pPr>
              <a:r>
                <a:rPr lang="en-US" b="true" sz="2600" spc="26">
                  <a:solidFill>
                    <a:srgbClr val="000000">
                      <a:alpha val="14902"/>
                    </a:srgbClr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applicables dans plusieurs contextes</a:t>
              </a:r>
            </a:p>
          </p:txBody>
        </p:sp>
        <p:sp>
          <p:nvSpPr>
            <p:cNvPr name="Freeform 36" id="36"/>
            <p:cNvSpPr/>
            <p:nvPr/>
          </p:nvSpPr>
          <p:spPr>
            <a:xfrm flipH="false" flipV="false" rot="0">
              <a:off x="3441703" y="172065"/>
              <a:ext cx="333062" cy="332646"/>
            </a:xfrm>
            <a:custGeom>
              <a:avLst/>
              <a:gdLst/>
              <a:ahLst/>
              <a:cxnLst/>
              <a:rect r="r" b="b" t="t" l="l"/>
              <a:pathLst>
                <a:path h="332646" w="333062">
                  <a:moveTo>
                    <a:pt x="0" y="0"/>
                  </a:moveTo>
                  <a:lnTo>
                    <a:pt x="333062" y="0"/>
                  </a:lnTo>
                  <a:lnTo>
                    <a:pt x="333062" y="332645"/>
                  </a:lnTo>
                  <a:lnTo>
                    <a:pt x="0" y="332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3441703" y="725973"/>
              <a:ext cx="333062" cy="332646"/>
            </a:xfrm>
            <a:custGeom>
              <a:avLst/>
              <a:gdLst/>
              <a:ahLst/>
              <a:cxnLst/>
              <a:rect r="r" b="b" t="t" l="l"/>
              <a:pathLst>
                <a:path h="332646" w="333062">
                  <a:moveTo>
                    <a:pt x="0" y="0"/>
                  </a:moveTo>
                  <a:lnTo>
                    <a:pt x="333062" y="0"/>
                  </a:lnTo>
                  <a:lnTo>
                    <a:pt x="333062" y="332646"/>
                  </a:lnTo>
                  <a:lnTo>
                    <a:pt x="0" y="332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3441703" y="1233407"/>
              <a:ext cx="333062" cy="332646"/>
            </a:xfrm>
            <a:custGeom>
              <a:avLst/>
              <a:gdLst/>
              <a:ahLst/>
              <a:cxnLst/>
              <a:rect r="r" b="b" t="t" l="l"/>
              <a:pathLst>
                <a:path h="332646" w="333062">
                  <a:moveTo>
                    <a:pt x="0" y="0"/>
                  </a:moveTo>
                  <a:lnTo>
                    <a:pt x="333062" y="0"/>
                  </a:lnTo>
                  <a:lnTo>
                    <a:pt x="333062" y="332646"/>
                  </a:lnTo>
                  <a:lnTo>
                    <a:pt x="0" y="332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39" id="39"/>
          <p:cNvSpPr/>
          <p:nvPr/>
        </p:nvSpPr>
        <p:spPr>
          <a:xfrm>
            <a:off x="7386802" y="3242325"/>
            <a:ext cx="0" cy="2820427"/>
          </a:xfrm>
          <a:prstGeom prst="line">
            <a:avLst/>
          </a:prstGeom>
          <a:ln cap="rnd" w="47625">
            <a:solidFill>
              <a:srgbClr val="191919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40" id="40"/>
          <p:cNvGrpSpPr/>
          <p:nvPr/>
        </p:nvGrpSpPr>
        <p:grpSpPr>
          <a:xfrm rot="0">
            <a:off x="2370032" y="2282223"/>
            <a:ext cx="3740465" cy="1740463"/>
            <a:chOff x="0" y="0"/>
            <a:chExt cx="4987286" cy="2320617"/>
          </a:xfrm>
        </p:grpSpPr>
        <p:sp>
          <p:nvSpPr>
            <p:cNvPr name="AutoShape 41" id="41"/>
            <p:cNvSpPr/>
            <p:nvPr/>
          </p:nvSpPr>
          <p:spPr>
            <a:xfrm>
              <a:off x="2525393" y="1687883"/>
              <a:ext cx="0" cy="632734"/>
            </a:xfrm>
            <a:prstGeom prst="line">
              <a:avLst/>
            </a:prstGeom>
            <a:ln cap="rnd" w="63500">
              <a:solidFill>
                <a:srgbClr val="191919">
                  <a:alpha val="14902"/>
                </a:srgbClr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42" id="42"/>
            <p:cNvGrpSpPr/>
            <p:nvPr/>
          </p:nvGrpSpPr>
          <p:grpSpPr>
            <a:xfrm rot="0">
              <a:off x="0" y="467290"/>
              <a:ext cx="4987286" cy="1171667"/>
              <a:chOff x="0" y="0"/>
              <a:chExt cx="1027863" cy="24147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1027863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027863">
                    <a:moveTo>
                      <a:pt x="101419" y="0"/>
                    </a:moveTo>
                    <a:lnTo>
                      <a:pt x="926444" y="0"/>
                    </a:lnTo>
                    <a:cubicBezTo>
                      <a:pt x="953342" y="0"/>
                      <a:pt x="979139" y="10685"/>
                      <a:pt x="998158" y="29705"/>
                    </a:cubicBezTo>
                    <a:cubicBezTo>
                      <a:pt x="1017178" y="48725"/>
                      <a:pt x="1027863" y="74521"/>
                      <a:pt x="1027863" y="101419"/>
                    </a:cubicBezTo>
                    <a:lnTo>
                      <a:pt x="1027863" y="140058"/>
                    </a:lnTo>
                    <a:cubicBezTo>
                      <a:pt x="1027863" y="166956"/>
                      <a:pt x="1017178" y="192752"/>
                      <a:pt x="998158" y="211772"/>
                    </a:cubicBezTo>
                    <a:cubicBezTo>
                      <a:pt x="979139" y="230792"/>
                      <a:pt x="953342" y="241477"/>
                      <a:pt x="926444" y="241477"/>
                    </a:cubicBezTo>
                    <a:lnTo>
                      <a:pt x="101419" y="241477"/>
                    </a:lnTo>
                    <a:cubicBezTo>
                      <a:pt x="74521" y="241477"/>
                      <a:pt x="48725" y="230792"/>
                      <a:pt x="29705" y="211772"/>
                    </a:cubicBezTo>
                    <a:cubicBezTo>
                      <a:pt x="10685" y="192752"/>
                      <a:pt x="0" y="166956"/>
                      <a:pt x="0" y="140058"/>
                    </a:cubicBezTo>
                    <a:lnTo>
                      <a:pt x="0" y="101419"/>
                    </a:lnTo>
                    <a:cubicBezTo>
                      <a:pt x="0" y="74521"/>
                      <a:pt x="10685" y="48725"/>
                      <a:pt x="29705" y="29705"/>
                    </a:cubicBezTo>
                    <a:cubicBezTo>
                      <a:pt x="48725" y="10685"/>
                      <a:pt x="74521" y="0"/>
                      <a:pt x="101419" y="0"/>
                    </a:cubicBezTo>
                    <a:close/>
                  </a:path>
                </a:pathLst>
              </a:custGeom>
              <a:solidFill>
                <a:srgbClr val="A6715E">
                  <a:alpha val="14902"/>
                </a:srgbClr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0"/>
                <a:ext cx="1027863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179756" y="467290"/>
              <a:ext cx="4663923" cy="1171667"/>
              <a:chOff x="0" y="0"/>
              <a:chExt cx="961219" cy="241477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961219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961219">
                    <a:moveTo>
                      <a:pt x="108451" y="0"/>
                    </a:moveTo>
                    <a:lnTo>
                      <a:pt x="852769" y="0"/>
                    </a:lnTo>
                    <a:cubicBezTo>
                      <a:pt x="912664" y="0"/>
                      <a:pt x="961219" y="48555"/>
                      <a:pt x="961219" y="108451"/>
                    </a:cubicBezTo>
                    <a:lnTo>
                      <a:pt x="961219" y="133026"/>
                    </a:lnTo>
                    <a:cubicBezTo>
                      <a:pt x="961219" y="161789"/>
                      <a:pt x="949793" y="189374"/>
                      <a:pt x="929455" y="209712"/>
                    </a:cubicBezTo>
                    <a:cubicBezTo>
                      <a:pt x="909117" y="230051"/>
                      <a:pt x="881532" y="241477"/>
                      <a:pt x="852769" y="241477"/>
                    </a:cubicBezTo>
                    <a:lnTo>
                      <a:pt x="108451" y="241477"/>
                    </a:lnTo>
                    <a:cubicBezTo>
                      <a:pt x="79688" y="241477"/>
                      <a:pt x="52103" y="230051"/>
                      <a:pt x="31764" y="209712"/>
                    </a:cubicBezTo>
                    <a:cubicBezTo>
                      <a:pt x="11426" y="189374"/>
                      <a:pt x="0" y="161789"/>
                      <a:pt x="0" y="133026"/>
                    </a:cubicBezTo>
                    <a:lnTo>
                      <a:pt x="0" y="108451"/>
                    </a:lnTo>
                    <a:cubicBezTo>
                      <a:pt x="0" y="79688"/>
                      <a:pt x="11426" y="52103"/>
                      <a:pt x="31764" y="31764"/>
                    </a:cubicBezTo>
                    <a:cubicBezTo>
                      <a:pt x="52103" y="11426"/>
                      <a:pt x="79688" y="0"/>
                      <a:pt x="108451" y="0"/>
                    </a:cubicBezTo>
                    <a:close/>
                  </a:path>
                </a:pathLst>
              </a:custGeom>
              <a:solidFill>
                <a:srgbClr val="D14835">
                  <a:alpha val="14902"/>
                </a:srgbClr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0"/>
                <a:ext cx="961219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426152" y="467290"/>
              <a:ext cx="4192979" cy="1171667"/>
              <a:chOff x="0" y="0"/>
              <a:chExt cx="864159" cy="241477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64159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864159">
                    <a:moveTo>
                      <a:pt x="120632" y="0"/>
                    </a:moveTo>
                    <a:lnTo>
                      <a:pt x="743528" y="0"/>
                    </a:lnTo>
                    <a:cubicBezTo>
                      <a:pt x="810151" y="0"/>
                      <a:pt x="864159" y="54009"/>
                      <a:pt x="864159" y="120632"/>
                    </a:cubicBezTo>
                    <a:lnTo>
                      <a:pt x="864159" y="120845"/>
                    </a:lnTo>
                    <a:cubicBezTo>
                      <a:pt x="864159" y="152839"/>
                      <a:pt x="851450" y="183522"/>
                      <a:pt x="828827" y="206145"/>
                    </a:cubicBezTo>
                    <a:cubicBezTo>
                      <a:pt x="806204" y="228767"/>
                      <a:pt x="775521" y="241477"/>
                      <a:pt x="743528" y="241477"/>
                    </a:cubicBezTo>
                    <a:lnTo>
                      <a:pt x="120632" y="241477"/>
                    </a:lnTo>
                    <a:cubicBezTo>
                      <a:pt x="54009" y="241477"/>
                      <a:pt x="0" y="187468"/>
                      <a:pt x="0" y="120845"/>
                    </a:cubicBezTo>
                    <a:lnTo>
                      <a:pt x="0" y="120632"/>
                    </a:lnTo>
                    <a:cubicBezTo>
                      <a:pt x="0" y="88638"/>
                      <a:pt x="12709" y="57955"/>
                      <a:pt x="35332" y="35332"/>
                    </a:cubicBezTo>
                    <a:cubicBezTo>
                      <a:pt x="57955" y="12709"/>
                      <a:pt x="88638" y="0"/>
                      <a:pt x="120632" y="0"/>
                    </a:cubicBezTo>
                    <a:close/>
                  </a:path>
                </a:pathLst>
              </a:custGeom>
              <a:solidFill>
                <a:srgbClr val="D87355">
                  <a:alpha val="14902"/>
                </a:srgbClr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0"/>
                <a:ext cx="864159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679664" y="480500"/>
              <a:ext cx="3705108" cy="1158457"/>
              <a:chOff x="0" y="0"/>
              <a:chExt cx="763611" cy="238754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763611" cy="238754"/>
              </a:xfrm>
              <a:custGeom>
                <a:avLst/>
                <a:gdLst/>
                <a:ahLst/>
                <a:cxnLst/>
                <a:rect r="r" b="b" t="t" l="l"/>
                <a:pathLst>
                  <a:path h="238754" w="763611">
                    <a:moveTo>
                      <a:pt x="119377" y="0"/>
                    </a:moveTo>
                    <a:lnTo>
                      <a:pt x="644234" y="0"/>
                    </a:lnTo>
                    <a:cubicBezTo>
                      <a:pt x="675894" y="0"/>
                      <a:pt x="706258" y="12577"/>
                      <a:pt x="728646" y="34965"/>
                    </a:cubicBezTo>
                    <a:cubicBezTo>
                      <a:pt x="751033" y="57352"/>
                      <a:pt x="763611" y="87716"/>
                      <a:pt x="763611" y="119377"/>
                    </a:cubicBezTo>
                    <a:lnTo>
                      <a:pt x="763611" y="119377"/>
                    </a:lnTo>
                    <a:cubicBezTo>
                      <a:pt x="763611" y="151038"/>
                      <a:pt x="751033" y="181402"/>
                      <a:pt x="728646" y="203789"/>
                    </a:cubicBezTo>
                    <a:cubicBezTo>
                      <a:pt x="706258" y="226177"/>
                      <a:pt x="675894" y="238754"/>
                      <a:pt x="644234" y="238754"/>
                    </a:cubicBezTo>
                    <a:lnTo>
                      <a:pt x="119377" y="238754"/>
                    </a:lnTo>
                    <a:cubicBezTo>
                      <a:pt x="87716" y="238754"/>
                      <a:pt x="57352" y="226177"/>
                      <a:pt x="34965" y="203789"/>
                    </a:cubicBezTo>
                    <a:cubicBezTo>
                      <a:pt x="12577" y="181402"/>
                      <a:pt x="0" y="151038"/>
                      <a:pt x="0" y="119377"/>
                    </a:cubicBezTo>
                    <a:lnTo>
                      <a:pt x="0" y="119377"/>
                    </a:lnTo>
                    <a:cubicBezTo>
                      <a:pt x="0" y="87716"/>
                      <a:pt x="12577" y="57352"/>
                      <a:pt x="34965" y="34965"/>
                    </a:cubicBezTo>
                    <a:cubicBezTo>
                      <a:pt x="57352" y="12577"/>
                      <a:pt x="87716" y="0"/>
                      <a:pt x="119377" y="0"/>
                    </a:cubicBezTo>
                    <a:close/>
                  </a:path>
                </a:pathLst>
              </a:custGeom>
              <a:solidFill>
                <a:srgbClr val="FFBD59">
                  <a:alpha val="14902"/>
                </a:srgbClr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0"/>
                <a:ext cx="763611" cy="238754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0">
              <a:off x="898347" y="467290"/>
              <a:ext cx="3286794" cy="1171667"/>
              <a:chOff x="0" y="0"/>
              <a:chExt cx="677398" cy="241477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677398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677398">
                    <a:moveTo>
                      <a:pt x="120738" y="0"/>
                    </a:moveTo>
                    <a:lnTo>
                      <a:pt x="556659" y="0"/>
                    </a:lnTo>
                    <a:cubicBezTo>
                      <a:pt x="588681" y="0"/>
                      <a:pt x="619391" y="12721"/>
                      <a:pt x="642034" y="35363"/>
                    </a:cubicBezTo>
                    <a:cubicBezTo>
                      <a:pt x="664677" y="58006"/>
                      <a:pt x="677398" y="88717"/>
                      <a:pt x="677398" y="120738"/>
                    </a:cubicBezTo>
                    <a:lnTo>
                      <a:pt x="677398" y="120738"/>
                    </a:lnTo>
                    <a:cubicBezTo>
                      <a:pt x="677398" y="187420"/>
                      <a:pt x="623341" y="241477"/>
                      <a:pt x="556659" y="241477"/>
                    </a:cubicBezTo>
                    <a:lnTo>
                      <a:pt x="120738" y="241477"/>
                    </a:lnTo>
                    <a:cubicBezTo>
                      <a:pt x="54056" y="241477"/>
                      <a:pt x="0" y="187420"/>
                      <a:pt x="0" y="120738"/>
                    </a:cubicBezTo>
                    <a:lnTo>
                      <a:pt x="0" y="120738"/>
                    </a:lnTo>
                    <a:cubicBezTo>
                      <a:pt x="0" y="54056"/>
                      <a:pt x="54056" y="0"/>
                      <a:pt x="120738" y="0"/>
                    </a:cubicBezTo>
                    <a:close/>
                  </a:path>
                </a:pathLst>
              </a:custGeom>
              <a:solidFill>
                <a:srgbClr val="99B246">
                  <a:alpha val="14902"/>
                </a:srgbClr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0"/>
                <a:ext cx="677398" cy="241477"/>
              </a:xfrm>
              <a:prstGeom prst="rect">
                <a:avLst/>
              </a:prstGeom>
            </p:spPr>
            <p:txBody>
              <a:bodyPr anchor="ctr" rtlCol="false" tIns="48689" lIns="48689" bIns="48689" rIns="48689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57" id="57"/>
            <p:cNvSpPr/>
            <p:nvPr/>
          </p:nvSpPr>
          <p:spPr>
            <a:xfrm flipH="false" flipV="false" rot="0">
              <a:off x="1341189" y="147075"/>
              <a:ext cx="2247656" cy="1491882"/>
            </a:xfrm>
            <a:custGeom>
              <a:avLst/>
              <a:gdLst/>
              <a:ahLst/>
              <a:cxnLst/>
              <a:rect r="r" b="b" t="t" l="l"/>
              <a:pathLst>
                <a:path h="1491882" w="2247656">
                  <a:moveTo>
                    <a:pt x="0" y="0"/>
                  </a:moveTo>
                  <a:lnTo>
                    <a:pt x="2247656" y="0"/>
                  </a:lnTo>
                  <a:lnTo>
                    <a:pt x="2247656" y="1491882"/>
                  </a:lnTo>
                  <a:lnTo>
                    <a:pt x="0" y="1491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 rot="0">
              <a:off x="1610443" y="9525"/>
              <a:ext cx="1711972" cy="955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b="true" sz="2400" spc="24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 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 spc="24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</a:t>
              </a:r>
              <a:r>
                <a:rPr lang="en-US" b="true" sz="2400" spc="24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iliers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893400"/>
            <a:ext cx="13521474" cy="601980"/>
            <a:chOff x="0" y="0"/>
            <a:chExt cx="18028633" cy="802640"/>
          </a:xfrm>
        </p:grpSpPr>
        <p:grpSp>
          <p:nvGrpSpPr>
            <p:cNvPr name="Group 12" id="12"/>
            <p:cNvGrpSpPr/>
            <p:nvPr/>
          </p:nvGrpSpPr>
          <p:grpSpPr>
            <a:xfrm rot="5400000">
              <a:off x="-5189" y="185589"/>
              <a:ext cx="343994" cy="333617"/>
              <a:chOff x="0" y="0"/>
              <a:chExt cx="812800" cy="78828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5400000">
              <a:off x="514742" y="185589"/>
              <a:ext cx="343994" cy="333617"/>
              <a:chOff x="0" y="0"/>
              <a:chExt cx="812800" cy="78828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1033112" y="185589"/>
              <a:ext cx="343994" cy="333617"/>
              <a:chOff x="0" y="0"/>
              <a:chExt cx="812800" cy="78828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873943" y="-95250"/>
              <a:ext cx="16154689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Élaborer la charte d’accueil 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495104" y="7660086"/>
            <a:ext cx="8154493" cy="1598214"/>
            <a:chOff x="0" y="0"/>
            <a:chExt cx="2393516" cy="4691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393516" cy="469110"/>
            </a:xfrm>
            <a:custGeom>
              <a:avLst/>
              <a:gdLst/>
              <a:ahLst/>
              <a:cxnLst/>
              <a:rect r="r" b="b" t="t" l="l"/>
              <a:pathLst>
                <a:path h="469110" w="2393516">
                  <a:moveTo>
                    <a:pt x="46521" y="0"/>
                  </a:moveTo>
                  <a:lnTo>
                    <a:pt x="2346995" y="0"/>
                  </a:lnTo>
                  <a:cubicBezTo>
                    <a:pt x="2372688" y="0"/>
                    <a:pt x="2393516" y="20828"/>
                    <a:pt x="2393516" y="46521"/>
                  </a:cubicBezTo>
                  <a:lnTo>
                    <a:pt x="2393516" y="422589"/>
                  </a:lnTo>
                  <a:cubicBezTo>
                    <a:pt x="2393516" y="448281"/>
                    <a:pt x="2372688" y="469110"/>
                    <a:pt x="2346995" y="469110"/>
                  </a:cubicBezTo>
                  <a:lnTo>
                    <a:pt x="46521" y="469110"/>
                  </a:lnTo>
                  <a:cubicBezTo>
                    <a:pt x="20828" y="469110"/>
                    <a:pt x="0" y="448281"/>
                    <a:pt x="0" y="422589"/>
                  </a:cubicBezTo>
                  <a:lnTo>
                    <a:pt x="0" y="46521"/>
                  </a:lnTo>
                  <a:cubicBezTo>
                    <a:pt x="0" y="20828"/>
                    <a:pt x="20828" y="0"/>
                    <a:pt x="465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191919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2393516" cy="469110"/>
            </a:xfrm>
            <a:prstGeom prst="rect">
              <a:avLst/>
            </a:prstGeom>
          </p:spPr>
          <p:txBody>
            <a:bodyPr anchor="ctr" rtlCol="false" tIns="45582" lIns="45582" bIns="45582" rIns="45582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Des engagements du groupe naît une charte locale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adaptée à leur contexte.</a:t>
              </a:r>
            </a:p>
          </p:txBody>
        </p:sp>
      </p:grpSp>
      <p:sp>
        <p:nvSpPr>
          <p:cNvPr name="AutoShape 25" id="25"/>
          <p:cNvSpPr/>
          <p:nvPr/>
        </p:nvSpPr>
        <p:spPr>
          <a:xfrm>
            <a:off x="4218795" y="5861636"/>
            <a:ext cx="4051699" cy="2597557"/>
          </a:xfrm>
          <a:prstGeom prst="line">
            <a:avLst/>
          </a:prstGeom>
          <a:ln cap="flat" w="47625">
            <a:solidFill>
              <a:srgbClr val="19191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6" id="26"/>
          <p:cNvSpPr txBox="true"/>
          <p:nvPr/>
        </p:nvSpPr>
        <p:spPr>
          <a:xfrm rot="0">
            <a:off x="9250092" y="6093621"/>
            <a:ext cx="7528503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les choix d’action, engag</a:t>
            </a:r>
            <a:r>
              <a:rPr lang="en-US" b="true" sz="2600" spc="26" u="none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eme</a:t>
            </a: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nts concrets pour une équipe, une organisation ou une communauté.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44817" y="6207921"/>
            <a:ext cx="209855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 principes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8643371" y="6219333"/>
            <a:ext cx="367050" cy="367050"/>
          </a:xfrm>
          <a:custGeom>
            <a:avLst/>
            <a:gdLst/>
            <a:ahLst/>
            <a:cxnLst/>
            <a:rect r="r" b="b" t="t" l="l"/>
            <a:pathLst>
              <a:path h="367050" w="367050">
                <a:moveTo>
                  <a:pt x="0" y="0"/>
                </a:moveTo>
                <a:lnTo>
                  <a:pt x="367050" y="0"/>
                </a:lnTo>
                <a:lnTo>
                  <a:pt x="367050" y="367050"/>
                </a:lnTo>
                <a:lnTo>
                  <a:pt x="0" y="36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2370032" y="4060785"/>
            <a:ext cx="3740465" cy="1475971"/>
            <a:chOff x="0" y="0"/>
            <a:chExt cx="1097905" cy="43322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97905" cy="433229"/>
            </a:xfrm>
            <a:custGeom>
              <a:avLst/>
              <a:gdLst/>
              <a:ahLst/>
              <a:cxnLst/>
              <a:rect r="r" b="b" t="t" l="l"/>
              <a:pathLst>
                <a:path h="433229" w="1097905">
                  <a:moveTo>
                    <a:pt x="101419" y="0"/>
                  </a:moveTo>
                  <a:lnTo>
                    <a:pt x="996486" y="0"/>
                  </a:lnTo>
                  <a:cubicBezTo>
                    <a:pt x="1023384" y="0"/>
                    <a:pt x="1049181" y="10685"/>
                    <a:pt x="1068200" y="29705"/>
                  </a:cubicBezTo>
                  <a:cubicBezTo>
                    <a:pt x="1087220" y="48725"/>
                    <a:pt x="1097905" y="74521"/>
                    <a:pt x="1097905" y="101419"/>
                  </a:cubicBezTo>
                  <a:lnTo>
                    <a:pt x="1097905" y="331810"/>
                  </a:lnTo>
                  <a:cubicBezTo>
                    <a:pt x="1097905" y="358708"/>
                    <a:pt x="1087220" y="384504"/>
                    <a:pt x="1068200" y="403524"/>
                  </a:cubicBezTo>
                  <a:cubicBezTo>
                    <a:pt x="1049181" y="422544"/>
                    <a:pt x="1023384" y="433229"/>
                    <a:pt x="996486" y="433229"/>
                  </a:cubicBezTo>
                  <a:lnTo>
                    <a:pt x="101419" y="433229"/>
                  </a:lnTo>
                  <a:cubicBezTo>
                    <a:pt x="74521" y="433229"/>
                    <a:pt x="48725" y="422544"/>
                    <a:pt x="29705" y="403524"/>
                  </a:cubicBezTo>
                  <a:cubicBezTo>
                    <a:pt x="10685" y="384504"/>
                    <a:pt x="0" y="358708"/>
                    <a:pt x="0" y="331810"/>
                  </a:cubicBezTo>
                  <a:lnTo>
                    <a:pt x="0" y="101419"/>
                  </a:lnTo>
                  <a:cubicBezTo>
                    <a:pt x="0" y="74521"/>
                    <a:pt x="10685" y="48725"/>
                    <a:pt x="29705" y="29705"/>
                  </a:cubicBezTo>
                  <a:cubicBezTo>
                    <a:pt x="48725" y="10685"/>
                    <a:pt x="74521" y="0"/>
                    <a:pt x="1014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191919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0"/>
              <a:ext cx="1097905" cy="433229"/>
            </a:xfrm>
            <a:prstGeom prst="rect">
              <a:avLst/>
            </a:prstGeom>
          </p:spPr>
          <p:txBody>
            <a:bodyPr anchor="ctr" rtlCol="false" tIns="45582" lIns="45582" bIns="45582" rIns="45582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Repères stables : 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valeurs fondamentales de l’accueil.</a:t>
              </a:r>
            </a:p>
          </p:txBody>
        </p:sp>
      </p:grpSp>
      <p:sp>
        <p:nvSpPr>
          <p:cNvPr name="AutoShape 32" id="32"/>
          <p:cNvSpPr/>
          <p:nvPr/>
        </p:nvSpPr>
        <p:spPr>
          <a:xfrm>
            <a:off x="4264077" y="3548135"/>
            <a:ext cx="0" cy="474551"/>
          </a:xfrm>
          <a:prstGeom prst="line">
            <a:avLst/>
          </a:prstGeom>
          <a:ln cap="rnd" w="47625">
            <a:solidFill>
              <a:srgbClr val="191919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3" id="33"/>
          <p:cNvGrpSpPr/>
          <p:nvPr/>
        </p:nvGrpSpPr>
        <p:grpSpPr>
          <a:xfrm rot="0">
            <a:off x="2370032" y="2632690"/>
            <a:ext cx="3740465" cy="878751"/>
            <a:chOff x="0" y="0"/>
            <a:chExt cx="1027863" cy="24147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027863" cy="241477"/>
            </a:xfrm>
            <a:custGeom>
              <a:avLst/>
              <a:gdLst/>
              <a:ahLst/>
              <a:cxnLst/>
              <a:rect r="r" b="b" t="t" l="l"/>
              <a:pathLst>
                <a:path h="241477" w="1027863">
                  <a:moveTo>
                    <a:pt x="101419" y="0"/>
                  </a:moveTo>
                  <a:lnTo>
                    <a:pt x="926444" y="0"/>
                  </a:lnTo>
                  <a:cubicBezTo>
                    <a:pt x="953342" y="0"/>
                    <a:pt x="979139" y="10685"/>
                    <a:pt x="998158" y="29705"/>
                  </a:cubicBezTo>
                  <a:cubicBezTo>
                    <a:pt x="1017178" y="48725"/>
                    <a:pt x="1027863" y="74521"/>
                    <a:pt x="1027863" y="101419"/>
                  </a:cubicBezTo>
                  <a:lnTo>
                    <a:pt x="1027863" y="140058"/>
                  </a:lnTo>
                  <a:cubicBezTo>
                    <a:pt x="1027863" y="166956"/>
                    <a:pt x="1017178" y="192752"/>
                    <a:pt x="998158" y="211772"/>
                  </a:cubicBezTo>
                  <a:cubicBezTo>
                    <a:pt x="979139" y="230792"/>
                    <a:pt x="953342" y="241477"/>
                    <a:pt x="926444" y="241477"/>
                  </a:cubicBezTo>
                  <a:lnTo>
                    <a:pt x="101419" y="241477"/>
                  </a:lnTo>
                  <a:cubicBezTo>
                    <a:pt x="74521" y="241477"/>
                    <a:pt x="48725" y="230792"/>
                    <a:pt x="29705" y="211772"/>
                  </a:cubicBezTo>
                  <a:cubicBezTo>
                    <a:pt x="10685" y="192752"/>
                    <a:pt x="0" y="166956"/>
                    <a:pt x="0" y="140058"/>
                  </a:cubicBezTo>
                  <a:lnTo>
                    <a:pt x="0" y="101419"/>
                  </a:lnTo>
                  <a:cubicBezTo>
                    <a:pt x="0" y="74521"/>
                    <a:pt x="10685" y="48725"/>
                    <a:pt x="29705" y="29705"/>
                  </a:cubicBezTo>
                  <a:cubicBezTo>
                    <a:pt x="48725" y="10685"/>
                    <a:pt x="74521" y="0"/>
                    <a:pt x="101419" y="0"/>
                  </a:cubicBezTo>
                  <a:close/>
                </a:path>
              </a:pathLst>
            </a:custGeom>
            <a:solidFill>
              <a:srgbClr val="A6715E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0"/>
              <a:ext cx="1027863" cy="241477"/>
            </a:xfrm>
            <a:prstGeom prst="rect">
              <a:avLst/>
            </a:prstGeom>
          </p:spPr>
          <p:txBody>
            <a:bodyPr anchor="ctr" rtlCol="false" tIns="48689" lIns="48689" bIns="48689" rIns="4868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2504849" y="2632690"/>
            <a:ext cx="3497943" cy="878751"/>
            <a:chOff x="0" y="0"/>
            <a:chExt cx="961219" cy="241477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61219" cy="241477"/>
            </a:xfrm>
            <a:custGeom>
              <a:avLst/>
              <a:gdLst/>
              <a:ahLst/>
              <a:cxnLst/>
              <a:rect r="r" b="b" t="t" l="l"/>
              <a:pathLst>
                <a:path h="241477" w="961219">
                  <a:moveTo>
                    <a:pt x="108451" y="0"/>
                  </a:moveTo>
                  <a:lnTo>
                    <a:pt x="852769" y="0"/>
                  </a:lnTo>
                  <a:cubicBezTo>
                    <a:pt x="912664" y="0"/>
                    <a:pt x="961219" y="48555"/>
                    <a:pt x="961219" y="108451"/>
                  </a:cubicBezTo>
                  <a:lnTo>
                    <a:pt x="961219" y="133026"/>
                  </a:lnTo>
                  <a:cubicBezTo>
                    <a:pt x="961219" y="161789"/>
                    <a:pt x="949793" y="189374"/>
                    <a:pt x="929455" y="209712"/>
                  </a:cubicBezTo>
                  <a:cubicBezTo>
                    <a:pt x="909117" y="230051"/>
                    <a:pt x="881532" y="241477"/>
                    <a:pt x="852769" y="241477"/>
                  </a:cubicBezTo>
                  <a:lnTo>
                    <a:pt x="108451" y="241477"/>
                  </a:lnTo>
                  <a:cubicBezTo>
                    <a:pt x="79688" y="241477"/>
                    <a:pt x="52103" y="230051"/>
                    <a:pt x="31764" y="209712"/>
                  </a:cubicBezTo>
                  <a:cubicBezTo>
                    <a:pt x="11426" y="189374"/>
                    <a:pt x="0" y="161789"/>
                    <a:pt x="0" y="133026"/>
                  </a:cubicBezTo>
                  <a:lnTo>
                    <a:pt x="0" y="108451"/>
                  </a:lnTo>
                  <a:cubicBezTo>
                    <a:pt x="0" y="79688"/>
                    <a:pt x="11426" y="52103"/>
                    <a:pt x="31764" y="31764"/>
                  </a:cubicBezTo>
                  <a:cubicBezTo>
                    <a:pt x="52103" y="11426"/>
                    <a:pt x="79688" y="0"/>
                    <a:pt x="108451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0"/>
              <a:ext cx="961219" cy="241477"/>
            </a:xfrm>
            <a:prstGeom prst="rect">
              <a:avLst/>
            </a:prstGeom>
          </p:spPr>
          <p:txBody>
            <a:bodyPr anchor="ctr" rtlCol="false" tIns="48689" lIns="48689" bIns="48689" rIns="4868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2689646" y="2632690"/>
            <a:ext cx="3144735" cy="878751"/>
            <a:chOff x="0" y="0"/>
            <a:chExt cx="864159" cy="24147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64159" cy="241477"/>
            </a:xfrm>
            <a:custGeom>
              <a:avLst/>
              <a:gdLst/>
              <a:ahLst/>
              <a:cxnLst/>
              <a:rect r="r" b="b" t="t" l="l"/>
              <a:pathLst>
                <a:path h="241477" w="864159">
                  <a:moveTo>
                    <a:pt x="120632" y="0"/>
                  </a:moveTo>
                  <a:lnTo>
                    <a:pt x="743528" y="0"/>
                  </a:lnTo>
                  <a:cubicBezTo>
                    <a:pt x="810151" y="0"/>
                    <a:pt x="864159" y="54009"/>
                    <a:pt x="864159" y="120632"/>
                  </a:cubicBezTo>
                  <a:lnTo>
                    <a:pt x="864159" y="120845"/>
                  </a:lnTo>
                  <a:cubicBezTo>
                    <a:pt x="864159" y="152839"/>
                    <a:pt x="851450" y="183522"/>
                    <a:pt x="828827" y="206145"/>
                  </a:cubicBezTo>
                  <a:cubicBezTo>
                    <a:pt x="806204" y="228767"/>
                    <a:pt x="775521" y="241477"/>
                    <a:pt x="743528" y="241477"/>
                  </a:cubicBezTo>
                  <a:lnTo>
                    <a:pt x="120632" y="241477"/>
                  </a:lnTo>
                  <a:cubicBezTo>
                    <a:pt x="54009" y="241477"/>
                    <a:pt x="0" y="187468"/>
                    <a:pt x="0" y="120845"/>
                  </a:cubicBezTo>
                  <a:lnTo>
                    <a:pt x="0" y="120632"/>
                  </a:lnTo>
                  <a:cubicBezTo>
                    <a:pt x="0" y="88638"/>
                    <a:pt x="12709" y="57955"/>
                    <a:pt x="35332" y="35332"/>
                  </a:cubicBezTo>
                  <a:cubicBezTo>
                    <a:pt x="57955" y="12709"/>
                    <a:pt x="88638" y="0"/>
                    <a:pt x="120632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864159" cy="241477"/>
            </a:xfrm>
            <a:prstGeom prst="rect">
              <a:avLst/>
            </a:prstGeom>
          </p:spPr>
          <p:txBody>
            <a:bodyPr anchor="ctr" rtlCol="false" tIns="48689" lIns="48689" bIns="48689" rIns="4868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2879780" y="2642598"/>
            <a:ext cx="2778831" cy="868843"/>
            <a:chOff x="0" y="0"/>
            <a:chExt cx="763611" cy="23875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63611" cy="238754"/>
            </a:xfrm>
            <a:custGeom>
              <a:avLst/>
              <a:gdLst/>
              <a:ahLst/>
              <a:cxnLst/>
              <a:rect r="r" b="b" t="t" l="l"/>
              <a:pathLst>
                <a:path h="238754" w="763611">
                  <a:moveTo>
                    <a:pt x="119377" y="0"/>
                  </a:moveTo>
                  <a:lnTo>
                    <a:pt x="644234" y="0"/>
                  </a:lnTo>
                  <a:cubicBezTo>
                    <a:pt x="675894" y="0"/>
                    <a:pt x="706258" y="12577"/>
                    <a:pt x="728646" y="34965"/>
                  </a:cubicBezTo>
                  <a:cubicBezTo>
                    <a:pt x="751033" y="57352"/>
                    <a:pt x="763611" y="87716"/>
                    <a:pt x="763611" y="119377"/>
                  </a:cubicBezTo>
                  <a:lnTo>
                    <a:pt x="763611" y="119377"/>
                  </a:lnTo>
                  <a:cubicBezTo>
                    <a:pt x="763611" y="151038"/>
                    <a:pt x="751033" y="181402"/>
                    <a:pt x="728646" y="203789"/>
                  </a:cubicBezTo>
                  <a:cubicBezTo>
                    <a:pt x="706258" y="226177"/>
                    <a:pt x="675894" y="238754"/>
                    <a:pt x="644234" y="238754"/>
                  </a:cubicBezTo>
                  <a:lnTo>
                    <a:pt x="119377" y="238754"/>
                  </a:lnTo>
                  <a:cubicBezTo>
                    <a:pt x="87716" y="238754"/>
                    <a:pt x="57352" y="226177"/>
                    <a:pt x="34965" y="203789"/>
                  </a:cubicBezTo>
                  <a:cubicBezTo>
                    <a:pt x="12577" y="181402"/>
                    <a:pt x="0" y="151038"/>
                    <a:pt x="0" y="119377"/>
                  </a:cubicBezTo>
                  <a:lnTo>
                    <a:pt x="0" y="119377"/>
                  </a:lnTo>
                  <a:cubicBezTo>
                    <a:pt x="0" y="87716"/>
                    <a:pt x="12577" y="57352"/>
                    <a:pt x="34965" y="34965"/>
                  </a:cubicBezTo>
                  <a:cubicBezTo>
                    <a:pt x="57352" y="12577"/>
                    <a:pt x="87716" y="0"/>
                    <a:pt x="119377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0"/>
              <a:ext cx="763611" cy="238754"/>
            </a:xfrm>
            <a:prstGeom prst="rect">
              <a:avLst/>
            </a:prstGeom>
          </p:spPr>
          <p:txBody>
            <a:bodyPr anchor="ctr" rtlCol="false" tIns="48689" lIns="48689" bIns="48689" rIns="4868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3043792" y="2632690"/>
            <a:ext cx="2465095" cy="878751"/>
            <a:chOff x="0" y="0"/>
            <a:chExt cx="677398" cy="24147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77398" cy="241477"/>
            </a:xfrm>
            <a:custGeom>
              <a:avLst/>
              <a:gdLst/>
              <a:ahLst/>
              <a:cxnLst/>
              <a:rect r="r" b="b" t="t" l="l"/>
              <a:pathLst>
                <a:path h="241477" w="677398">
                  <a:moveTo>
                    <a:pt x="120738" y="0"/>
                  </a:moveTo>
                  <a:lnTo>
                    <a:pt x="556659" y="0"/>
                  </a:lnTo>
                  <a:cubicBezTo>
                    <a:pt x="588681" y="0"/>
                    <a:pt x="619391" y="12721"/>
                    <a:pt x="642034" y="35363"/>
                  </a:cubicBezTo>
                  <a:cubicBezTo>
                    <a:pt x="664677" y="58006"/>
                    <a:pt x="677398" y="88717"/>
                    <a:pt x="677398" y="120738"/>
                  </a:cubicBezTo>
                  <a:lnTo>
                    <a:pt x="677398" y="120738"/>
                  </a:lnTo>
                  <a:cubicBezTo>
                    <a:pt x="677398" y="187420"/>
                    <a:pt x="623341" y="241477"/>
                    <a:pt x="556659" y="241477"/>
                  </a:cubicBezTo>
                  <a:lnTo>
                    <a:pt x="120738" y="241477"/>
                  </a:lnTo>
                  <a:cubicBezTo>
                    <a:pt x="54056" y="241477"/>
                    <a:pt x="0" y="187420"/>
                    <a:pt x="0" y="120738"/>
                  </a:cubicBezTo>
                  <a:lnTo>
                    <a:pt x="0" y="120738"/>
                  </a:lnTo>
                  <a:cubicBezTo>
                    <a:pt x="0" y="54056"/>
                    <a:pt x="54056" y="0"/>
                    <a:pt x="120738" y="0"/>
                  </a:cubicBez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0"/>
              <a:ext cx="677398" cy="241477"/>
            </a:xfrm>
            <a:prstGeom prst="rect">
              <a:avLst/>
            </a:prstGeom>
          </p:spPr>
          <p:txBody>
            <a:bodyPr anchor="ctr" rtlCol="false" tIns="48689" lIns="48689" bIns="48689" rIns="4868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3375923" y="2392529"/>
            <a:ext cx="1685742" cy="1118911"/>
          </a:xfrm>
          <a:custGeom>
            <a:avLst/>
            <a:gdLst/>
            <a:ahLst/>
            <a:cxnLst/>
            <a:rect r="r" b="b" t="t" l="l"/>
            <a:pathLst>
              <a:path h="1118911" w="1685742">
                <a:moveTo>
                  <a:pt x="0" y="0"/>
                </a:moveTo>
                <a:lnTo>
                  <a:pt x="1685743" y="0"/>
                </a:lnTo>
                <a:lnTo>
                  <a:pt x="1685743" y="1118911"/>
                </a:lnTo>
                <a:lnTo>
                  <a:pt x="0" y="111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3577865" y="2291748"/>
            <a:ext cx="128397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 spc="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 </a:t>
            </a:r>
          </a:p>
          <a:p>
            <a:pPr algn="ctr">
              <a:lnSpc>
                <a:spcPts val="2879"/>
              </a:lnSpc>
            </a:pPr>
            <a:r>
              <a:rPr lang="en-US" b="true" sz="2400" spc="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400" spc="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534975" y="2642215"/>
            <a:ext cx="164272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 p</a:t>
            </a:r>
            <a:r>
              <a:rPr lang="en-US" b="true" sz="2400" spc="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iliers</a:t>
            </a:r>
          </a:p>
        </p:txBody>
      </p:sp>
      <p:sp>
        <p:nvSpPr>
          <p:cNvPr name="Freeform 51" id="51"/>
          <p:cNvSpPr/>
          <p:nvPr/>
        </p:nvSpPr>
        <p:spPr>
          <a:xfrm flipH="false" flipV="false" rot="0">
            <a:off x="8292002" y="2644173"/>
            <a:ext cx="367050" cy="367050"/>
          </a:xfrm>
          <a:custGeom>
            <a:avLst/>
            <a:gdLst/>
            <a:ahLst/>
            <a:cxnLst/>
            <a:rect r="r" b="b" t="t" l="l"/>
            <a:pathLst>
              <a:path h="367050" w="367050">
                <a:moveTo>
                  <a:pt x="0" y="0"/>
                </a:moveTo>
                <a:lnTo>
                  <a:pt x="367050" y="0"/>
                </a:lnTo>
                <a:lnTo>
                  <a:pt x="367050" y="367050"/>
                </a:lnTo>
                <a:lnTo>
                  <a:pt x="0" y="36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9477664" y="2604185"/>
            <a:ext cx="5861457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génériques</a:t>
            </a:r>
          </a:p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universels </a:t>
            </a:r>
          </a:p>
          <a:p>
            <a:pPr algn="l">
              <a:lnSpc>
                <a:spcPts val="3120"/>
              </a:lnSpc>
            </a:pPr>
            <a:r>
              <a:rPr lang="en-US" b="true" sz="2600" spc="2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applicables dans plusieurs contextes</a:t>
            </a:r>
          </a:p>
        </p:txBody>
      </p:sp>
      <p:sp>
        <p:nvSpPr>
          <p:cNvPr name="Freeform 53" id="53"/>
          <p:cNvSpPr/>
          <p:nvPr/>
        </p:nvSpPr>
        <p:spPr>
          <a:xfrm flipH="false" flipV="false" rot="0">
            <a:off x="9116252" y="2761738"/>
            <a:ext cx="249796" cy="249484"/>
          </a:xfrm>
          <a:custGeom>
            <a:avLst/>
            <a:gdLst/>
            <a:ahLst/>
            <a:cxnLst/>
            <a:rect r="r" b="b" t="t" l="l"/>
            <a:pathLst>
              <a:path h="249484" w="249796">
                <a:moveTo>
                  <a:pt x="0" y="0"/>
                </a:moveTo>
                <a:lnTo>
                  <a:pt x="249797" y="0"/>
                </a:lnTo>
                <a:lnTo>
                  <a:pt x="249797" y="249485"/>
                </a:lnTo>
                <a:lnTo>
                  <a:pt x="0" y="249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9116252" y="3177170"/>
            <a:ext cx="249796" cy="249484"/>
          </a:xfrm>
          <a:custGeom>
            <a:avLst/>
            <a:gdLst/>
            <a:ahLst/>
            <a:cxnLst/>
            <a:rect r="r" b="b" t="t" l="l"/>
            <a:pathLst>
              <a:path h="249484" w="249796">
                <a:moveTo>
                  <a:pt x="0" y="0"/>
                </a:moveTo>
                <a:lnTo>
                  <a:pt x="249797" y="0"/>
                </a:lnTo>
                <a:lnTo>
                  <a:pt x="249797" y="249484"/>
                </a:lnTo>
                <a:lnTo>
                  <a:pt x="0" y="249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9116252" y="3557746"/>
            <a:ext cx="249796" cy="249484"/>
          </a:xfrm>
          <a:custGeom>
            <a:avLst/>
            <a:gdLst/>
            <a:ahLst/>
            <a:cxnLst/>
            <a:rect r="r" b="b" t="t" l="l"/>
            <a:pathLst>
              <a:path h="249484" w="249796">
                <a:moveTo>
                  <a:pt x="0" y="0"/>
                </a:moveTo>
                <a:lnTo>
                  <a:pt x="249797" y="0"/>
                </a:lnTo>
                <a:lnTo>
                  <a:pt x="249797" y="249484"/>
                </a:lnTo>
                <a:lnTo>
                  <a:pt x="0" y="249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6" id="56"/>
          <p:cNvSpPr/>
          <p:nvPr/>
        </p:nvSpPr>
        <p:spPr>
          <a:xfrm>
            <a:off x="7386802" y="3242325"/>
            <a:ext cx="0" cy="2820427"/>
          </a:xfrm>
          <a:prstGeom prst="line">
            <a:avLst/>
          </a:prstGeom>
          <a:ln cap="rnd" w="47625">
            <a:solidFill>
              <a:srgbClr val="191919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291412" y="3200637"/>
            <a:ext cx="2255196" cy="2314101"/>
          </a:xfrm>
          <a:custGeom>
            <a:avLst/>
            <a:gdLst/>
            <a:ahLst/>
            <a:cxnLst/>
            <a:rect r="r" b="b" t="t" l="l"/>
            <a:pathLst>
              <a:path h="2314101" w="2255196">
                <a:moveTo>
                  <a:pt x="0" y="0"/>
                </a:moveTo>
                <a:lnTo>
                  <a:pt x="2255196" y="0"/>
                </a:lnTo>
                <a:lnTo>
                  <a:pt x="2255196" y="2314101"/>
                </a:lnTo>
                <a:lnTo>
                  <a:pt x="0" y="2314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28700" y="893400"/>
            <a:ext cx="13521474" cy="601980"/>
            <a:chOff x="0" y="0"/>
            <a:chExt cx="18028633" cy="802640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-5189" y="185589"/>
              <a:ext cx="343994" cy="333617"/>
              <a:chOff x="0" y="0"/>
              <a:chExt cx="812800" cy="78828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14742" y="185589"/>
              <a:ext cx="343994" cy="333617"/>
              <a:chOff x="0" y="0"/>
              <a:chExt cx="812800" cy="78828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33112" y="185589"/>
              <a:ext cx="343994" cy="333617"/>
              <a:chOff x="0" y="0"/>
              <a:chExt cx="812800" cy="78828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873943" y="-95250"/>
              <a:ext cx="16154689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Élaborer la charte d’accueil 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6778978" y="3362325"/>
            <a:ext cx="5220739" cy="2101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spc="35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Clairs et simples </a:t>
            </a:r>
          </a:p>
          <a:p>
            <a:pPr algn="l">
              <a:lnSpc>
                <a:spcPts val="5399"/>
              </a:lnSpc>
            </a:pPr>
            <a:r>
              <a:rPr lang="en-US" sz="3599" spc="35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Positifs et engageants </a:t>
            </a:r>
          </a:p>
          <a:p>
            <a:pPr algn="l">
              <a:lnSpc>
                <a:spcPts val="5399"/>
              </a:lnSpc>
            </a:pPr>
            <a:r>
              <a:rPr lang="en-US" sz="3599" spc="35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Concrets et observables </a:t>
            </a:r>
          </a:p>
        </p:txBody>
      </p:sp>
      <p:grpSp>
        <p:nvGrpSpPr>
          <p:cNvPr name="Group 24" id="24"/>
          <p:cNvGrpSpPr/>
          <p:nvPr/>
        </p:nvGrpSpPr>
        <p:grpSpPr>
          <a:xfrm rot="5400000">
            <a:off x="6231103" y="3629056"/>
            <a:ext cx="406584" cy="292222"/>
            <a:chOff x="0" y="0"/>
            <a:chExt cx="678321" cy="48752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8321" cy="487526"/>
            </a:xfrm>
            <a:custGeom>
              <a:avLst/>
              <a:gdLst/>
              <a:ahLst/>
              <a:cxnLst/>
              <a:rect r="r" b="b" t="t" l="l"/>
              <a:pathLst>
                <a:path h="487526" w="678321">
                  <a:moveTo>
                    <a:pt x="339160" y="0"/>
                  </a:moveTo>
                  <a:lnTo>
                    <a:pt x="678321" y="487526"/>
                  </a:lnTo>
                  <a:lnTo>
                    <a:pt x="0" y="487526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5988" y="112051"/>
              <a:ext cx="466346" cy="3406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5400000">
            <a:off x="6231103" y="4313222"/>
            <a:ext cx="406584" cy="292222"/>
            <a:chOff x="0" y="0"/>
            <a:chExt cx="678321" cy="48752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78321" cy="487526"/>
            </a:xfrm>
            <a:custGeom>
              <a:avLst/>
              <a:gdLst/>
              <a:ahLst/>
              <a:cxnLst/>
              <a:rect r="r" b="b" t="t" l="l"/>
              <a:pathLst>
                <a:path h="487526" w="678321">
                  <a:moveTo>
                    <a:pt x="339160" y="0"/>
                  </a:moveTo>
                  <a:lnTo>
                    <a:pt x="678321" y="487526"/>
                  </a:lnTo>
                  <a:lnTo>
                    <a:pt x="0" y="487526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5988" y="112051"/>
              <a:ext cx="466346" cy="3406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5400000">
            <a:off x="6231103" y="4996031"/>
            <a:ext cx="406584" cy="292222"/>
            <a:chOff x="0" y="0"/>
            <a:chExt cx="678321" cy="48752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78321" cy="487526"/>
            </a:xfrm>
            <a:custGeom>
              <a:avLst/>
              <a:gdLst/>
              <a:ahLst/>
              <a:cxnLst/>
              <a:rect r="r" b="b" t="t" l="l"/>
              <a:pathLst>
                <a:path h="487526" w="678321">
                  <a:moveTo>
                    <a:pt x="339160" y="0"/>
                  </a:moveTo>
                  <a:lnTo>
                    <a:pt x="678321" y="487526"/>
                  </a:lnTo>
                  <a:lnTo>
                    <a:pt x="0" y="487526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05988" y="112051"/>
              <a:ext cx="466346" cy="3406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893400"/>
            <a:ext cx="13521474" cy="601980"/>
            <a:chOff x="0" y="0"/>
            <a:chExt cx="18028633" cy="802640"/>
          </a:xfrm>
        </p:grpSpPr>
        <p:grpSp>
          <p:nvGrpSpPr>
            <p:cNvPr name="Group 12" id="12"/>
            <p:cNvGrpSpPr/>
            <p:nvPr/>
          </p:nvGrpSpPr>
          <p:grpSpPr>
            <a:xfrm rot="5400000">
              <a:off x="-5189" y="185589"/>
              <a:ext cx="343994" cy="333617"/>
              <a:chOff x="0" y="0"/>
              <a:chExt cx="812800" cy="78828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5400000">
              <a:off x="514742" y="185589"/>
              <a:ext cx="343994" cy="333617"/>
              <a:chOff x="0" y="0"/>
              <a:chExt cx="812800" cy="78828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1033112" y="185589"/>
              <a:ext cx="343994" cy="333617"/>
              <a:chOff x="0" y="0"/>
              <a:chExt cx="812800" cy="78828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873943" y="-95250"/>
              <a:ext cx="16154689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Élaborer la charte d’accueil 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519830" y="3288965"/>
            <a:ext cx="8545711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Transformer la charte en actions concrètes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065541" y="4814057"/>
            <a:ext cx="3484634" cy="3484634"/>
            <a:chOff x="0" y="0"/>
            <a:chExt cx="4646178" cy="464617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646178" cy="4646178"/>
            </a:xfrm>
            <a:custGeom>
              <a:avLst/>
              <a:gdLst/>
              <a:ahLst/>
              <a:cxnLst/>
              <a:rect r="r" b="b" t="t" l="l"/>
              <a:pathLst>
                <a:path h="4646178" w="4646178">
                  <a:moveTo>
                    <a:pt x="0" y="0"/>
                  </a:moveTo>
                  <a:lnTo>
                    <a:pt x="4646178" y="0"/>
                  </a:lnTo>
                  <a:lnTo>
                    <a:pt x="4646178" y="4646178"/>
                  </a:lnTo>
                  <a:lnTo>
                    <a:pt x="0" y="4646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458962" y="1547929"/>
              <a:ext cx="1517376" cy="1550320"/>
            </a:xfrm>
            <a:custGeom>
              <a:avLst/>
              <a:gdLst/>
              <a:ahLst/>
              <a:cxnLst/>
              <a:rect r="r" b="b" t="t" l="l"/>
              <a:pathLst>
                <a:path h="1550320" w="1517376">
                  <a:moveTo>
                    <a:pt x="0" y="0"/>
                  </a:moveTo>
                  <a:lnTo>
                    <a:pt x="1517375" y="0"/>
                  </a:lnTo>
                  <a:lnTo>
                    <a:pt x="1517375" y="1550320"/>
                  </a:lnTo>
                  <a:lnTo>
                    <a:pt x="0" y="1550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12" id="12"/>
          <p:cNvSpPr txBox="true"/>
          <p:nvPr/>
        </p:nvSpPr>
        <p:spPr>
          <a:xfrm rot="0">
            <a:off x="3425221" y="2634394"/>
            <a:ext cx="12898650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La charte vit dans nos comportements plus que dans nos mots.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893400"/>
            <a:ext cx="13521474" cy="601980"/>
            <a:chOff x="0" y="0"/>
            <a:chExt cx="18028633" cy="802640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-5189" y="185589"/>
              <a:ext cx="343994" cy="333617"/>
              <a:chOff x="0" y="0"/>
              <a:chExt cx="812800" cy="78828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14742" y="185589"/>
              <a:ext cx="343994" cy="333617"/>
              <a:chOff x="0" y="0"/>
              <a:chExt cx="812800" cy="78828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33112" y="185589"/>
              <a:ext cx="343994" cy="333617"/>
              <a:chOff x="0" y="0"/>
              <a:chExt cx="812800" cy="7882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788280"/>
              </a:xfrm>
              <a:custGeom>
                <a:avLst/>
                <a:gdLst/>
                <a:ahLst/>
                <a:cxnLst/>
                <a:rect r="r" b="b" t="t" l="l"/>
                <a:pathLst>
                  <a:path h="788280" w="812800">
                    <a:moveTo>
                      <a:pt x="406400" y="0"/>
                    </a:moveTo>
                    <a:cubicBezTo>
                      <a:pt x="181951" y="0"/>
                      <a:pt x="0" y="176463"/>
                      <a:pt x="0" y="394140"/>
                    </a:cubicBezTo>
                    <a:cubicBezTo>
                      <a:pt x="0" y="611818"/>
                      <a:pt x="181951" y="788280"/>
                      <a:pt x="406400" y="788280"/>
                    </a:cubicBezTo>
                    <a:cubicBezTo>
                      <a:pt x="630849" y="788280"/>
                      <a:pt x="812800" y="611818"/>
                      <a:pt x="812800" y="394140"/>
                    </a:cubicBezTo>
                    <a:cubicBezTo>
                      <a:pt x="812800" y="1764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40399"/>
                <a:ext cx="660400" cy="754778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873943" y="-95250"/>
              <a:ext cx="16154689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Engagement et clôture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397188" y="2372959"/>
            <a:ext cx="1771338" cy="1809796"/>
          </a:xfrm>
          <a:custGeom>
            <a:avLst/>
            <a:gdLst/>
            <a:ahLst/>
            <a:cxnLst/>
            <a:rect r="r" b="b" t="t" l="l"/>
            <a:pathLst>
              <a:path h="1809796" w="1771338">
                <a:moveTo>
                  <a:pt x="0" y="0"/>
                </a:moveTo>
                <a:lnTo>
                  <a:pt x="1771338" y="0"/>
                </a:lnTo>
                <a:lnTo>
                  <a:pt x="1771338" y="1809796"/>
                </a:lnTo>
                <a:lnTo>
                  <a:pt x="0" y="180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375468" y="4486094"/>
            <a:ext cx="11537064" cy="1314811"/>
            <a:chOff x="0" y="0"/>
            <a:chExt cx="15382752" cy="1753081"/>
          </a:xfrm>
        </p:grpSpPr>
        <p:grpSp>
          <p:nvGrpSpPr>
            <p:cNvPr name="Group 26" id="26"/>
            <p:cNvGrpSpPr/>
            <p:nvPr/>
          </p:nvGrpSpPr>
          <p:grpSpPr>
            <a:xfrm rot="5400000">
              <a:off x="2617176" y="378988"/>
              <a:ext cx="1623473" cy="1124713"/>
              <a:chOff x="0" y="0"/>
              <a:chExt cx="678321" cy="469928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4500054" y="346937"/>
              <a:ext cx="5122609" cy="1406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Comment faire concrètement?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1764161" y="524023"/>
              <a:ext cx="3618590" cy="758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Astuce/Suivi</a:t>
              </a:r>
            </a:p>
          </p:txBody>
        </p:sp>
        <p:grpSp>
          <p:nvGrpSpPr>
            <p:cNvPr name="Group 31" id="31"/>
            <p:cNvGrpSpPr/>
            <p:nvPr/>
          </p:nvGrpSpPr>
          <p:grpSpPr>
            <a:xfrm rot="5400000">
              <a:off x="9882068" y="249380"/>
              <a:ext cx="1623473" cy="1124713"/>
              <a:chOff x="0" y="0"/>
              <a:chExt cx="678321" cy="469928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0" y="524023"/>
              <a:ext cx="2358556" cy="758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Action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72848" y="805148"/>
            <a:ext cx="7025372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Évaluation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48748" y="1028700"/>
            <a:ext cx="1531427" cy="345376"/>
            <a:chOff x="0" y="0"/>
            <a:chExt cx="2041902" cy="460501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460501" cy="460501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790701" y="0"/>
              <a:ext cx="460501" cy="460501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581402" y="0"/>
              <a:ext cx="460501" cy="460501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15727873" y="8912924"/>
            <a:ext cx="1531427" cy="345376"/>
            <a:chOff x="0" y="0"/>
            <a:chExt cx="2041902" cy="460501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0" y="0"/>
              <a:ext cx="460501" cy="460501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790701" y="0"/>
              <a:ext cx="460501" cy="460501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581402" y="0"/>
              <a:ext cx="460501" cy="460501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3" id="23"/>
          <p:cNvSpPr/>
          <p:nvPr/>
        </p:nvSpPr>
        <p:spPr>
          <a:xfrm flipH="false" flipV="false" rot="0">
            <a:off x="15727873" y="707737"/>
            <a:ext cx="1531427" cy="1152399"/>
          </a:xfrm>
          <a:custGeom>
            <a:avLst/>
            <a:gdLst/>
            <a:ahLst/>
            <a:cxnLst/>
            <a:rect r="r" b="b" t="t" l="l"/>
            <a:pathLst>
              <a:path h="1152399" w="1531427">
                <a:moveTo>
                  <a:pt x="0" y="0"/>
                </a:moveTo>
                <a:lnTo>
                  <a:pt x="1531427" y="0"/>
                </a:lnTo>
                <a:lnTo>
                  <a:pt x="1531427" y="1152399"/>
                </a:lnTo>
                <a:lnTo>
                  <a:pt x="0" y="1152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3949706" y="4320434"/>
            <a:ext cx="1217605" cy="843535"/>
            <a:chOff x="0" y="0"/>
            <a:chExt cx="678321" cy="46992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096889" y="3959993"/>
            <a:ext cx="3841957" cy="155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Évaluation et rencontre </a:t>
            </a:r>
          </a:p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3 mois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571451" y="4118670"/>
            <a:ext cx="4240303" cy="107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Amélioration de vos pratiques</a:t>
            </a:r>
          </a:p>
        </p:txBody>
      </p:sp>
      <p:grpSp>
        <p:nvGrpSpPr>
          <p:cNvPr name="Group 29" id="29"/>
          <p:cNvGrpSpPr/>
          <p:nvPr/>
        </p:nvGrpSpPr>
        <p:grpSpPr>
          <a:xfrm rot="5400000">
            <a:off x="9146346" y="4271831"/>
            <a:ext cx="1217605" cy="843535"/>
            <a:chOff x="0" y="0"/>
            <a:chExt cx="678321" cy="46992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048748" y="3959993"/>
            <a:ext cx="2309503" cy="155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Évaluation à votre retour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4518467" y="7057403"/>
            <a:ext cx="1209407" cy="1235665"/>
          </a:xfrm>
          <a:custGeom>
            <a:avLst/>
            <a:gdLst/>
            <a:ahLst/>
            <a:cxnLst/>
            <a:rect r="r" b="b" t="t" l="l"/>
            <a:pathLst>
              <a:path h="1235665" w="1209407">
                <a:moveTo>
                  <a:pt x="0" y="0"/>
                </a:moveTo>
                <a:lnTo>
                  <a:pt x="1209406" y="0"/>
                </a:lnTo>
                <a:lnTo>
                  <a:pt x="1209406" y="1235665"/>
                </a:lnTo>
                <a:lnTo>
                  <a:pt x="0" y="123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4" id="34"/>
          <p:cNvSpPr/>
          <p:nvPr/>
        </p:nvSpPr>
        <p:spPr>
          <a:xfrm>
            <a:off x="12442431" y="5519426"/>
            <a:ext cx="0" cy="1576118"/>
          </a:xfrm>
          <a:prstGeom prst="line">
            <a:avLst/>
          </a:prstGeom>
          <a:ln cap="rnd" w="142875">
            <a:solidFill>
              <a:srgbClr val="99B24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5" id="35"/>
          <p:cNvSpPr txBox="true"/>
          <p:nvPr/>
        </p:nvSpPr>
        <p:spPr>
          <a:xfrm rot="0">
            <a:off x="10600522" y="7343194"/>
            <a:ext cx="368381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un accueil inclusif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38100" y="1164056"/>
            <a:ext cx="4671609" cy="192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49"/>
              </a:lnSpc>
            </a:pPr>
            <a:r>
              <a:rPr lang="en-US" sz="11008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Merci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575019" cy="383006"/>
            <a:chOff x="0" y="0"/>
            <a:chExt cx="2100026" cy="510675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510675" cy="510675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795869" y="0"/>
              <a:ext cx="510675" cy="510675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589350" y="0"/>
              <a:ext cx="510675" cy="510675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5400000">
            <a:off x="15684281" y="8875294"/>
            <a:ext cx="383006" cy="38300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75945" lIns="75945" bIns="75945" rIns="75945"/>
            <a:lstStyle/>
            <a:p>
              <a:pPr algn="l">
                <a:lnSpc>
                  <a:spcPts val="317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5400000">
            <a:off x="16281183" y="8875294"/>
            <a:ext cx="383006" cy="38300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75945" lIns="75945" bIns="75945" rIns="75945"/>
            <a:lstStyle/>
            <a:p>
              <a:pPr algn="l">
                <a:lnSpc>
                  <a:spcPts val="317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5400000">
            <a:off x="16876294" y="8875294"/>
            <a:ext cx="383006" cy="38300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75945" lIns="75945" bIns="75945" rIns="75945"/>
            <a:lstStyle/>
            <a:p>
              <a:pPr algn="l">
                <a:lnSpc>
                  <a:spcPts val="317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8100000">
            <a:off x="3161146" y="7906986"/>
            <a:ext cx="1193874" cy="1188813"/>
            <a:chOff x="0" y="0"/>
            <a:chExt cx="314436" cy="31310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14436" cy="313103"/>
            </a:xfrm>
            <a:custGeom>
              <a:avLst/>
              <a:gdLst/>
              <a:ahLst/>
              <a:cxnLst/>
              <a:rect r="r" b="b" t="t" l="l"/>
              <a:pathLst>
                <a:path h="313103" w="314436">
                  <a:moveTo>
                    <a:pt x="0" y="0"/>
                  </a:moveTo>
                  <a:lnTo>
                    <a:pt x="314436" y="0"/>
                  </a:lnTo>
                  <a:lnTo>
                    <a:pt x="314436" y="313103"/>
                  </a:lnTo>
                  <a:lnTo>
                    <a:pt x="0" y="313103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314436" cy="427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5400000">
            <a:off x="1028700" y="7754278"/>
            <a:ext cx="1494227" cy="1494227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8033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0029929" y="2034662"/>
            <a:ext cx="5477369" cy="6622511"/>
          </a:xfrm>
          <a:custGeom>
            <a:avLst/>
            <a:gdLst/>
            <a:ahLst/>
            <a:cxnLst/>
            <a:rect r="r" b="b" t="t" l="l"/>
            <a:pathLst>
              <a:path h="6622511" w="5477369">
                <a:moveTo>
                  <a:pt x="0" y="0"/>
                </a:moveTo>
                <a:lnTo>
                  <a:pt x="5477368" y="0"/>
                </a:lnTo>
                <a:lnTo>
                  <a:pt x="5477368" y="6622511"/>
                </a:lnTo>
                <a:lnTo>
                  <a:pt x="0" y="6622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602093" y="8068460"/>
            <a:ext cx="1657207" cy="636667"/>
          </a:xfrm>
          <a:custGeom>
            <a:avLst/>
            <a:gdLst/>
            <a:ahLst/>
            <a:cxnLst/>
            <a:rect r="r" b="b" t="t" l="l"/>
            <a:pathLst>
              <a:path h="636667" w="1657207">
                <a:moveTo>
                  <a:pt x="0" y="0"/>
                </a:moveTo>
                <a:lnTo>
                  <a:pt x="1657207" y="0"/>
                </a:lnTo>
                <a:lnTo>
                  <a:pt x="1657207" y="636667"/>
                </a:lnTo>
                <a:lnTo>
                  <a:pt x="0" y="63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0417" y="517179"/>
            <a:ext cx="8164085" cy="1023041"/>
            <a:chOff x="0" y="0"/>
            <a:chExt cx="10885447" cy="1364055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1028167" y="209531"/>
              <a:ext cx="1364055" cy="944993"/>
              <a:chOff x="0" y="0"/>
              <a:chExt cx="678321" cy="46992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121028" cy="1364055"/>
              <a:chOff x="0" y="0"/>
              <a:chExt cx="282794" cy="3441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82794" cy="344100"/>
              </a:xfrm>
              <a:custGeom>
                <a:avLst/>
                <a:gdLst/>
                <a:ahLst/>
                <a:cxnLst/>
                <a:rect r="r" b="b" t="t" l="l"/>
                <a:pathLst>
                  <a:path h="344100" w="282794">
                    <a:moveTo>
                      <a:pt x="0" y="0"/>
                    </a:moveTo>
                    <a:lnTo>
                      <a:pt x="282794" y="0"/>
                    </a:lnTo>
                    <a:lnTo>
                      <a:pt x="282794" y="344100"/>
                    </a:lnTo>
                    <a:lnTo>
                      <a:pt x="0" y="34410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14300"/>
                <a:ext cx="282794" cy="458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2385124" y="185458"/>
              <a:ext cx="850032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Contenu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81558" y="2471190"/>
            <a:ext cx="14199282" cy="5344620"/>
            <a:chOff x="0" y="0"/>
            <a:chExt cx="18932376" cy="712616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005851" y="809974"/>
              <a:ext cx="5599920" cy="1562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600" spc="36">
                  <a:solidFill>
                    <a:srgbClr val="000000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Parcours d’accueil actuel et idéal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6791874" y="0"/>
              <a:ext cx="7126160" cy="7126160"/>
            </a:xfrm>
            <a:custGeom>
              <a:avLst/>
              <a:gdLst/>
              <a:ahLst/>
              <a:cxnLst/>
              <a:rect r="r" b="b" t="t" l="l"/>
              <a:pathLst>
                <a:path h="7126160" w="7126160">
                  <a:moveTo>
                    <a:pt x="0" y="0"/>
                  </a:moveTo>
                  <a:lnTo>
                    <a:pt x="7126159" y="0"/>
                  </a:lnTo>
                  <a:lnTo>
                    <a:pt x="7126159" y="7126160"/>
                  </a:lnTo>
                  <a:lnTo>
                    <a:pt x="0" y="712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029582" y="2374164"/>
              <a:ext cx="2327302" cy="2377831"/>
            </a:xfrm>
            <a:custGeom>
              <a:avLst/>
              <a:gdLst/>
              <a:ahLst/>
              <a:cxnLst/>
              <a:rect r="r" b="b" t="t" l="l"/>
              <a:pathLst>
                <a:path h="2377831" w="2327302">
                  <a:moveTo>
                    <a:pt x="0" y="0"/>
                  </a:moveTo>
                  <a:lnTo>
                    <a:pt x="2327303" y="0"/>
                  </a:lnTo>
                  <a:lnTo>
                    <a:pt x="2327303" y="2377831"/>
                  </a:lnTo>
                  <a:lnTo>
                    <a:pt x="0" y="237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4532817" y="2737326"/>
              <a:ext cx="4399558" cy="825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600" spc="36">
                  <a:solidFill>
                    <a:srgbClr val="000000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Engagement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5389533"/>
              <a:ext cx="6605771" cy="825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600" spc="36">
                  <a:solidFill>
                    <a:srgbClr val="000000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Charte d’accueil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052857" y="1805021"/>
            <a:ext cx="1036787" cy="1031603"/>
          </a:xfrm>
          <a:custGeom>
            <a:avLst/>
            <a:gdLst/>
            <a:ahLst/>
            <a:cxnLst/>
            <a:rect r="r" b="b" t="t" l="l"/>
            <a:pathLst>
              <a:path h="1031603" w="1036787">
                <a:moveTo>
                  <a:pt x="0" y="0"/>
                </a:moveTo>
                <a:lnTo>
                  <a:pt x="1036787" y="0"/>
                </a:lnTo>
                <a:lnTo>
                  <a:pt x="1036787" y="1031602"/>
                </a:lnTo>
                <a:lnTo>
                  <a:pt x="0" y="103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405313" y="1848690"/>
            <a:ext cx="1356344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Accueil et objectif du jour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69143" y="4747260"/>
            <a:ext cx="967670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Brise-glace “ La pièce manquante” 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3454685" y="4091266"/>
            <a:ext cx="2141952" cy="2104467"/>
          </a:xfrm>
          <a:custGeom>
            <a:avLst/>
            <a:gdLst/>
            <a:ahLst/>
            <a:cxnLst/>
            <a:rect r="r" b="b" t="t" l="l"/>
            <a:pathLst>
              <a:path h="2104467" w="2141952">
                <a:moveTo>
                  <a:pt x="0" y="0"/>
                </a:moveTo>
                <a:lnTo>
                  <a:pt x="2141952" y="0"/>
                </a:lnTo>
                <a:lnTo>
                  <a:pt x="2141952" y="2104468"/>
                </a:lnTo>
                <a:lnTo>
                  <a:pt x="0" y="2104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9312" y="1859914"/>
            <a:ext cx="15046275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Cartographier le parcours d’accueil actuel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2295281" y="4486094"/>
            <a:ext cx="13697438" cy="1314811"/>
            <a:chOff x="0" y="0"/>
            <a:chExt cx="18263251" cy="1753081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394415"/>
              <a:ext cx="3541540" cy="758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Présentation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5400000">
              <a:off x="4219260" y="378988"/>
              <a:ext cx="1623473" cy="1124713"/>
              <a:chOff x="0" y="0"/>
              <a:chExt cx="678321" cy="46992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3250375" y="394415"/>
              <a:ext cx="5012876" cy="758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Retour en plénière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6524204" y="200173"/>
              <a:ext cx="3743507" cy="1406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 Travail en</a:t>
              </a:r>
            </a:p>
            <a:p>
              <a:pPr algn="ctr">
                <a:lnSpc>
                  <a:spcPts val="3875"/>
                </a:lnSpc>
              </a:pPr>
              <a:r>
                <a:rPr lang="en-US" sz="33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sous-groupes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5400000">
              <a:off x="10949182" y="249380"/>
              <a:ext cx="1623473" cy="1124713"/>
              <a:chOff x="0" y="0"/>
              <a:chExt cx="678321" cy="469928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477875" y="798150"/>
            <a:ext cx="1249288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Co-construire le processus idéal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529524" y="8329854"/>
            <a:ext cx="7651545" cy="946538"/>
            <a:chOff x="0" y="0"/>
            <a:chExt cx="2734127" cy="33822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734127" cy="338226"/>
            </a:xfrm>
            <a:custGeom>
              <a:avLst/>
              <a:gdLst/>
              <a:ahLst/>
              <a:cxnLst/>
              <a:rect r="r" b="b" t="t" l="l"/>
              <a:pathLst>
                <a:path h="338226" w="2734127">
                  <a:moveTo>
                    <a:pt x="49579" y="0"/>
                  </a:moveTo>
                  <a:lnTo>
                    <a:pt x="2684549" y="0"/>
                  </a:lnTo>
                  <a:cubicBezTo>
                    <a:pt x="2711930" y="0"/>
                    <a:pt x="2734127" y="22197"/>
                    <a:pt x="2734127" y="49579"/>
                  </a:cubicBezTo>
                  <a:lnTo>
                    <a:pt x="2734127" y="288648"/>
                  </a:lnTo>
                  <a:cubicBezTo>
                    <a:pt x="2734127" y="316029"/>
                    <a:pt x="2711930" y="338226"/>
                    <a:pt x="2684549" y="338226"/>
                  </a:cubicBezTo>
                  <a:lnTo>
                    <a:pt x="49579" y="338226"/>
                  </a:lnTo>
                  <a:cubicBezTo>
                    <a:pt x="22197" y="338226"/>
                    <a:pt x="0" y="316029"/>
                    <a:pt x="0" y="288648"/>
                  </a:cubicBezTo>
                  <a:lnTo>
                    <a:pt x="0" y="49579"/>
                  </a:lnTo>
                  <a:cubicBezTo>
                    <a:pt x="0" y="22197"/>
                    <a:pt x="22197" y="0"/>
                    <a:pt x="495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0"/>
              <a:ext cx="2734127" cy="33822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Faire sentir la personne attendue et à l’aise, accueil chaleureux et sécurisant,</a:t>
              </a:r>
              <a:r>
                <a:rPr lang="en-US" sz="21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parler calmement</a:t>
              </a:r>
            </a:p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33128" y="8360873"/>
            <a:ext cx="5498365" cy="965371"/>
            <a:chOff x="0" y="0"/>
            <a:chExt cx="1461378" cy="2565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461378" cy="256580"/>
            </a:xfrm>
            <a:custGeom>
              <a:avLst/>
              <a:gdLst/>
              <a:ahLst/>
              <a:cxnLst/>
              <a:rect r="r" b="b" t="t" l="l"/>
              <a:pathLst>
                <a:path h="256580" w="1461378">
                  <a:moveTo>
                    <a:pt x="68994" y="0"/>
                  </a:moveTo>
                  <a:lnTo>
                    <a:pt x="1392384" y="0"/>
                  </a:lnTo>
                  <a:cubicBezTo>
                    <a:pt x="1430488" y="0"/>
                    <a:pt x="1461378" y="30890"/>
                    <a:pt x="1461378" y="68994"/>
                  </a:cubicBezTo>
                  <a:lnTo>
                    <a:pt x="1461378" y="187586"/>
                  </a:lnTo>
                  <a:cubicBezTo>
                    <a:pt x="1461378" y="225691"/>
                    <a:pt x="1430488" y="256580"/>
                    <a:pt x="1392384" y="256580"/>
                  </a:cubicBezTo>
                  <a:lnTo>
                    <a:pt x="68994" y="256580"/>
                  </a:lnTo>
                  <a:cubicBezTo>
                    <a:pt x="30890" y="256580"/>
                    <a:pt x="0" y="225691"/>
                    <a:pt x="0" y="187586"/>
                  </a:cubicBezTo>
                  <a:lnTo>
                    <a:pt x="0" y="68994"/>
                  </a:lnTo>
                  <a:cubicBezTo>
                    <a:pt x="0" y="30890"/>
                    <a:pt x="30890" y="0"/>
                    <a:pt x="68994" y="0"/>
                  </a:cubicBezTo>
                  <a:close/>
                </a:path>
              </a:pathLst>
            </a:custGeom>
            <a:solidFill>
              <a:srgbClr val="A6715E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0"/>
              <a:ext cx="1461378" cy="256580"/>
            </a:xfrm>
            <a:prstGeom prst="rect">
              <a:avLst/>
            </a:prstGeom>
          </p:spPr>
          <p:txBody>
            <a:bodyPr anchor="ctr" rtlCol="false" tIns="50339" lIns="50339" bIns="50339" rIns="5033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2563772" y="8215100"/>
            <a:ext cx="1414140" cy="938635"/>
          </a:xfrm>
          <a:custGeom>
            <a:avLst/>
            <a:gdLst/>
            <a:ahLst/>
            <a:cxnLst/>
            <a:rect r="r" b="b" t="t" l="l"/>
            <a:pathLst>
              <a:path h="938635" w="1414140">
                <a:moveTo>
                  <a:pt x="0" y="0"/>
                </a:moveTo>
                <a:lnTo>
                  <a:pt x="1414140" y="0"/>
                </a:lnTo>
                <a:lnTo>
                  <a:pt x="1414140" y="938635"/>
                </a:lnTo>
                <a:lnTo>
                  <a:pt x="0" y="9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901154" y="8229584"/>
            <a:ext cx="765492" cy="665340"/>
          </a:xfrm>
          <a:custGeom>
            <a:avLst/>
            <a:gdLst/>
            <a:ahLst/>
            <a:cxnLst/>
            <a:rect r="r" b="b" t="t" l="l"/>
            <a:pathLst>
              <a:path h="665340" w="765492">
                <a:moveTo>
                  <a:pt x="0" y="0"/>
                </a:moveTo>
                <a:lnTo>
                  <a:pt x="765492" y="0"/>
                </a:lnTo>
                <a:lnTo>
                  <a:pt x="765492" y="665340"/>
                </a:lnTo>
                <a:lnTo>
                  <a:pt x="0" y="665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6488930" y="8329854"/>
            <a:ext cx="2640573" cy="928446"/>
            <a:chOff x="0" y="0"/>
            <a:chExt cx="943556" cy="33176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43556" cy="331762"/>
            </a:xfrm>
            <a:custGeom>
              <a:avLst/>
              <a:gdLst/>
              <a:ahLst/>
              <a:cxnLst/>
              <a:rect r="r" b="b" t="t" l="l"/>
              <a:pathLst>
                <a:path h="331762" w="943556">
                  <a:moveTo>
                    <a:pt x="143664" y="0"/>
                  </a:moveTo>
                  <a:lnTo>
                    <a:pt x="799893" y="0"/>
                  </a:lnTo>
                  <a:cubicBezTo>
                    <a:pt x="879236" y="0"/>
                    <a:pt x="943556" y="64320"/>
                    <a:pt x="943556" y="143664"/>
                  </a:cubicBezTo>
                  <a:lnTo>
                    <a:pt x="943556" y="188098"/>
                  </a:lnTo>
                  <a:cubicBezTo>
                    <a:pt x="943556" y="267441"/>
                    <a:pt x="879236" y="331762"/>
                    <a:pt x="799893" y="331762"/>
                  </a:cubicBezTo>
                  <a:lnTo>
                    <a:pt x="143664" y="331762"/>
                  </a:lnTo>
                  <a:cubicBezTo>
                    <a:pt x="64320" y="331762"/>
                    <a:pt x="0" y="267441"/>
                    <a:pt x="0" y="188098"/>
                  </a:cubicBezTo>
                  <a:lnTo>
                    <a:pt x="0" y="143664"/>
                  </a:lnTo>
                  <a:cubicBezTo>
                    <a:pt x="0" y="64320"/>
                    <a:pt x="64320" y="0"/>
                    <a:pt x="143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9525"/>
              <a:ext cx="943556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Créer un climat sécurisant</a:t>
              </a:r>
            </a:p>
          </p:txBody>
        </p:sp>
      </p:grpSp>
      <p:sp>
        <p:nvSpPr>
          <p:cNvPr name="AutoShape 34" id="34"/>
          <p:cNvSpPr/>
          <p:nvPr/>
        </p:nvSpPr>
        <p:spPr>
          <a:xfrm>
            <a:off x="5947163" y="8814810"/>
            <a:ext cx="447002" cy="0"/>
          </a:xfrm>
          <a:prstGeom prst="line">
            <a:avLst/>
          </a:prstGeom>
          <a:ln cap="flat" w="28575">
            <a:solidFill>
              <a:srgbClr val="A6715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35" id="35"/>
          <p:cNvSpPr/>
          <p:nvPr/>
        </p:nvSpPr>
        <p:spPr>
          <a:xfrm>
            <a:off x="9129503" y="8779790"/>
            <a:ext cx="274262" cy="0"/>
          </a:xfrm>
          <a:prstGeom prst="line">
            <a:avLst/>
          </a:prstGeom>
          <a:ln cap="flat" w="28575">
            <a:solidFill>
              <a:srgbClr val="A6715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TextBox 36" id="36"/>
          <p:cNvSpPr txBox="true"/>
          <p:nvPr/>
        </p:nvSpPr>
        <p:spPr>
          <a:xfrm rot="0">
            <a:off x="6169324" y="1696483"/>
            <a:ext cx="1218978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924646" y="1640769"/>
            <a:ext cx="2698082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clé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5400000">
            <a:off x="10789224" y="1625403"/>
            <a:ext cx="270844" cy="506250"/>
          </a:xfrm>
          <a:custGeom>
            <a:avLst/>
            <a:gdLst/>
            <a:ahLst/>
            <a:cxnLst/>
            <a:rect r="r" b="b" t="t" l="l"/>
            <a:pathLst>
              <a:path h="506250" w="270844">
                <a:moveTo>
                  <a:pt x="0" y="0"/>
                </a:moveTo>
                <a:lnTo>
                  <a:pt x="270844" y="0"/>
                </a:lnTo>
                <a:lnTo>
                  <a:pt x="270844" y="506250"/>
                </a:lnTo>
                <a:lnTo>
                  <a:pt x="0" y="50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477875" y="798150"/>
            <a:ext cx="1249288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Co-construire le processus idéal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169324" y="1696483"/>
            <a:ext cx="1218978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924646" y="1640769"/>
            <a:ext cx="2698082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clé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5400000">
            <a:off x="10789224" y="1625403"/>
            <a:ext cx="270844" cy="506250"/>
          </a:xfrm>
          <a:custGeom>
            <a:avLst/>
            <a:gdLst/>
            <a:ahLst/>
            <a:cxnLst/>
            <a:rect r="r" b="b" t="t" l="l"/>
            <a:pathLst>
              <a:path h="506250" w="270844">
                <a:moveTo>
                  <a:pt x="0" y="0"/>
                </a:moveTo>
                <a:lnTo>
                  <a:pt x="270844" y="0"/>
                </a:lnTo>
                <a:lnTo>
                  <a:pt x="270844" y="506250"/>
                </a:lnTo>
                <a:lnTo>
                  <a:pt x="0" y="50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9235987" y="6859890"/>
            <a:ext cx="8027556" cy="1053516"/>
            <a:chOff x="0" y="0"/>
            <a:chExt cx="2868487" cy="3764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868488" cy="376453"/>
            </a:xfrm>
            <a:custGeom>
              <a:avLst/>
              <a:gdLst/>
              <a:ahLst/>
              <a:cxnLst/>
              <a:rect r="r" b="b" t="t" l="l"/>
              <a:pathLst>
                <a:path h="376453" w="2868488">
                  <a:moveTo>
                    <a:pt x="47256" y="0"/>
                  </a:moveTo>
                  <a:lnTo>
                    <a:pt x="2821231" y="0"/>
                  </a:lnTo>
                  <a:cubicBezTo>
                    <a:pt x="2833764" y="0"/>
                    <a:pt x="2845784" y="4979"/>
                    <a:pt x="2854646" y="13841"/>
                  </a:cubicBezTo>
                  <a:cubicBezTo>
                    <a:pt x="2863509" y="22703"/>
                    <a:pt x="2868488" y="34723"/>
                    <a:pt x="2868488" y="47256"/>
                  </a:cubicBezTo>
                  <a:lnTo>
                    <a:pt x="2868488" y="329197"/>
                  </a:lnTo>
                  <a:cubicBezTo>
                    <a:pt x="2868488" y="341730"/>
                    <a:pt x="2863509" y="353750"/>
                    <a:pt x="2854646" y="362612"/>
                  </a:cubicBezTo>
                  <a:cubicBezTo>
                    <a:pt x="2845784" y="371474"/>
                    <a:pt x="2833764" y="376453"/>
                    <a:pt x="2821231" y="376453"/>
                  </a:cubicBezTo>
                  <a:lnTo>
                    <a:pt x="47256" y="376453"/>
                  </a:lnTo>
                  <a:cubicBezTo>
                    <a:pt x="34723" y="376453"/>
                    <a:pt x="22703" y="371474"/>
                    <a:pt x="13841" y="362612"/>
                  </a:cubicBezTo>
                  <a:cubicBezTo>
                    <a:pt x="4979" y="353750"/>
                    <a:pt x="0" y="341730"/>
                    <a:pt x="0" y="329197"/>
                  </a:cubicBezTo>
                  <a:lnTo>
                    <a:pt x="0" y="47256"/>
                  </a:lnTo>
                  <a:cubicBezTo>
                    <a:pt x="0" y="34723"/>
                    <a:pt x="4979" y="22703"/>
                    <a:pt x="13841" y="13841"/>
                  </a:cubicBezTo>
                  <a:cubicBezTo>
                    <a:pt x="22703" y="4979"/>
                    <a:pt x="34723" y="0"/>
                    <a:pt x="47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D14835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0"/>
              <a:ext cx="2868487" cy="37645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Montrer que l’on écoute et comprend les sentiments de l’autre sans jugement, nommer l’émotion observée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723492" y="6946238"/>
            <a:ext cx="3266834" cy="967169"/>
            <a:chOff x="0" y="0"/>
            <a:chExt cx="1167338" cy="34559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67338" cy="345598"/>
            </a:xfrm>
            <a:custGeom>
              <a:avLst/>
              <a:gdLst/>
              <a:ahLst/>
              <a:cxnLst/>
              <a:rect r="r" b="b" t="t" l="l"/>
              <a:pathLst>
                <a:path h="345598" w="1167338">
                  <a:moveTo>
                    <a:pt x="116123" y="0"/>
                  </a:moveTo>
                  <a:lnTo>
                    <a:pt x="1051215" y="0"/>
                  </a:lnTo>
                  <a:cubicBezTo>
                    <a:pt x="1115348" y="0"/>
                    <a:pt x="1167338" y="51990"/>
                    <a:pt x="1167338" y="116123"/>
                  </a:cubicBezTo>
                  <a:lnTo>
                    <a:pt x="1167338" y="229476"/>
                  </a:lnTo>
                  <a:cubicBezTo>
                    <a:pt x="1167338" y="260273"/>
                    <a:pt x="1155104" y="289810"/>
                    <a:pt x="1133327" y="311587"/>
                  </a:cubicBezTo>
                  <a:cubicBezTo>
                    <a:pt x="1111549" y="333364"/>
                    <a:pt x="1082013" y="345598"/>
                    <a:pt x="1051215" y="345598"/>
                  </a:cubicBezTo>
                  <a:lnTo>
                    <a:pt x="116123" y="345598"/>
                  </a:lnTo>
                  <a:cubicBezTo>
                    <a:pt x="85325" y="345598"/>
                    <a:pt x="55789" y="333364"/>
                    <a:pt x="34012" y="311587"/>
                  </a:cubicBezTo>
                  <a:cubicBezTo>
                    <a:pt x="12234" y="289810"/>
                    <a:pt x="0" y="260273"/>
                    <a:pt x="0" y="229476"/>
                  </a:cubicBezTo>
                  <a:lnTo>
                    <a:pt x="0" y="116123"/>
                  </a:lnTo>
                  <a:cubicBezTo>
                    <a:pt x="0" y="85325"/>
                    <a:pt x="12234" y="55789"/>
                    <a:pt x="34012" y="34012"/>
                  </a:cubicBezTo>
                  <a:cubicBezTo>
                    <a:pt x="55789" y="12234"/>
                    <a:pt x="85325" y="0"/>
                    <a:pt x="116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14835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9525"/>
              <a:ext cx="1167338" cy="33607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Reconnaître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valider les émotions</a:t>
              </a:r>
            </a:p>
          </p:txBody>
        </p:sp>
      </p:grpSp>
      <p:sp>
        <p:nvSpPr>
          <p:cNvPr name="AutoShape 32" id="32"/>
          <p:cNvSpPr/>
          <p:nvPr/>
        </p:nvSpPr>
        <p:spPr>
          <a:xfrm>
            <a:off x="5352884" y="7498361"/>
            <a:ext cx="370609" cy="0"/>
          </a:xfrm>
          <a:prstGeom prst="line">
            <a:avLst/>
          </a:prstGeom>
          <a:ln cap="flat" w="28575">
            <a:solidFill>
              <a:srgbClr val="D1483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3" id="33"/>
          <p:cNvGrpSpPr/>
          <p:nvPr/>
        </p:nvGrpSpPr>
        <p:grpSpPr>
          <a:xfrm rot="0">
            <a:off x="925033" y="7040141"/>
            <a:ext cx="4514555" cy="916439"/>
            <a:chOff x="0" y="0"/>
            <a:chExt cx="1247135" cy="25316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47135" cy="253164"/>
            </a:xfrm>
            <a:custGeom>
              <a:avLst/>
              <a:gdLst/>
              <a:ahLst/>
              <a:cxnLst/>
              <a:rect r="r" b="b" t="t" l="l"/>
              <a:pathLst>
                <a:path h="253164" w="1247135">
                  <a:moveTo>
                    <a:pt x="84029" y="0"/>
                  </a:moveTo>
                  <a:lnTo>
                    <a:pt x="1163106" y="0"/>
                  </a:lnTo>
                  <a:cubicBezTo>
                    <a:pt x="1209513" y="0"/>
                    <a:pt x="1247135" y="37621"/>
                    <a:pt x="1247135" y="84029"/>
                  </a:cubicBezTo>
                  <a:lnTo>
                    <a:pt x="1247135" y="169135"/>
                  </a:lnTo>
                  <a:cubicBezTo>
                    <a:pt x="1247135" y="215543"/>
                    <a:pt x="1209513" y="253164"/>
                    <a:pt x="1163106" y="253164"/>
                  </a:cubicBezTo>
                  <a:lnTo>
                    <a:pt x="84029" y="253164"/>
                  </a:lnTo>
                  <a:cubicBezTo>
                    <a:pt x="37621" y="253164"/>
                    <a:pt x="0" y="215543"/>
                    <a:pt x="0" y="169135"/>
                  </a:cubicBezTo>
                  <a:lnTo>
                    <a:pt x="0" y="84029"/>
                  </a:lnTo>
                  <a:cubicBezTo>
                    <a:pt x="0" y="37621"/>
                    <a:pt x="37621" y="0"/>
                    <a:pt x="84029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0"/>
              <a:ext cx="1247135" cy="253164"/>
            </a:xfrm>
            <a:prstGeom prst="rect">
              <a:avLst/>
            </a:prstGeom>
          </p:spPr>
          <p:txBody>
            <a:bodyPr anchor="ctr" rtlCol="false" tIns="48433" lIns="48433" bIns="48433" rIns="48433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2529760" y="6903064"/>
            <a:ext cx="1426781" cy="947026"/>
          </a:xfrm>
          <a:custGeom>
            <a:avLst/>
            <a:gdLst/>
            <a:ahLst/>
            <a:cxnLst/>
            <a:rect r="r" b="b" t="t" l="l"/>
            <a:pathLst>
              <a:path h="947026" w="1426781">
                <a:moveTo>
                  <a:pt x="0" y="0"/>
                </a:moveTo>
                <a:lnTo>
                  <a:pt x="1426782" y="0"/>
                </a:lnTo>
                <a:lnTo>
                  <a:pt x="1426782" y="947026"/>
                </a:lnTo>
                <a:lnTo>
                  <a:pt x="0" y="947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867813" y="7028920"/>
            <a:ext cx="750676" cy="695314"/>
          </a:xfrm>
          <a:custGeom>
            <a:avLst/>
            <a:gdLst/>
            <a:ahLst/>
            <a:cxnLst/>
            <a:rect r="r" b="b" t="t" l="l"/>
            <a:pathLst>
              <a:path h="695314" w="750676">
                <a:moveTo>
                  <a:pt x="0" y="0"/>
                </a:moveTo>
                <a:lnTo>
                  <a:pt x="750676" y="0"/>
                </a:lnTo>
                <a:lnTo>
                  <a:pt x="750676" y="695314"/>
                </a:lnTo>
                <a:lnTo>
                  <a:pt x="0" y="695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8" id="38"/>
          <p:cNvSpPr/>
          <p:nvPr/>
        </p:nvSpPr>
        <p:spPr>
          <a:xfrm>
            <a:off x="8990327" y="7484073"/>
            <a:ext cx="253050" cy="0"/>
          </a:xfrm>
          <a:prstGeom prst="line">
            <a:avLst/>
          </a:prstGeom>
          <a:ln cap="flat" w="28575">
            <a:solidFill>
              <a:srgbClr val="D1483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9" id="39"/>
          <p:cNvGrpSpPr/>
          <p:nvPr/>
        </p:nvGrpSpPr>
        <p:grpSpPr>
          <a:xfrm rot="0">
            <a:off x="9529524" y="8329854"/>
            <a:ext cx="7651545" cy="946538"/>
            <a:chOff x="0" y="0"/>
            <a:chExt cx="2734127" cy="33822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734127" cy="338226"/>
            </a:xfrm>
            <a:custGeom>
              <a:avLst/>
              <a:gdLst/>
              <a:ahLst/>
              <a:cxnLst/>
              <a:rect r="r" b="b" t="t" l="l"/>
              <a:pathLst>
                <a:path h="338226" w="2734127">
                  <a:moveTo>
                    <a:pt x="49579" y="0"/>
                  </a:moveTo>
                  <a:lnTo>
                    <a:pt x="2684549" y="0"/>
                  </a:lnTo>
                  <a:cubicBezTo>
                    <a:pt x="2711930" y="0"/>
                    <a:pt x="2734127" y="22197"/>
                    <a:pt x="2734127" y="49579"/>
                  </a:cubicBezTo>
                  <a:lnTo>
                    <a:pt x="2734127" y="288648"/>
                  </a:lnTo>
                  <a:cubicBezTo>
                    <a:pt x="2734127" y="316029"/>
                    <a:pt x="2711930" y="338226"/>
                    <a:pt x="2684549" y="338226"/>
                  </a:cubicBezTo>
                  <a:lnTo>
                    <a:pt x="49579" y="338226"/>
                  </a:lnTo>
                  <a:cubicBezTo>
                    <a:pt x="22197" y="338226"/>
                    <a:pt x="0" y="316029"/>
                    <a:pt x="0" y="288648"/>
                  </a:cubicBezTo>
                  <a:lnTo>
                    <a:pt x="0" y="49579"/>
                  </a:lnTo>
                  <a:cubicBezTo>
                    <a:pt x="0" y="22197"/>
                    <a:pt x="22197" y="0"/>
                    <a:pt x="495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2734127" cy="33822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Faire sentir la personne attendue et à l’aise, accueil chaleureux et sécurisant,</a:t>
              </a: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parler calmement</a:t>
              </a:r>
            </a:p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433128" y="8360873"/>
            <a:ext cx="5498365" cy="965371"/>
            <a:chOff x="0" y="0"/>
            <a:chExt cx="1461378" cy="25658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461378" cy="256580"/>
            </a:xfrm>
            <a:custGeom>
              <a:avLst/>
              <a:gdLst/>
              <a:ahLst/>
              <a:cxnLst/>
              <a:rect r="r" b="b" t="t" l="l"/>
              <a:pathLst>
                <a:path h="256580" w="1461378">
                  <a:moveTo>
                    <a:pt x="68994" y="0"/>
                  </a:moveTo>
                  <a:lnTo>
                    <a:pt x="1392384" y="0"/>
                  </a:lnTo>
                  <a:cubicBezTo>
                    <a:pt x="1430488" y="0"/>
                    <a:pt x="1461378" y="30890"/>
                    <a:pt x="1461378" y="68994"/>
                  </a:cubicBezTo>
                  <a:lnTo>
                    <a:pt x="1461378" y="187586"/>
                  </a:lnTo>
                  <a:cubicBezTo>
                    <a:pt x="1461378" y="225691"/>
                    <a:pt x="1430488" y="256580"/>
                    <a:pt x="1392384" y="256580"/>
                  </a:cubicBezTo>
                  <a:lnTo>
                    <a:pt x="68994" y="256580"/>
                  </a:lnTo>
                  <a:cubicBezTo>
                    <a:pt x="30890" y="256580"/>
                    <a:pt x="0" y="225691"/>
                    <a:pt x="0" y="187586"/>
                  </a:cubicBezTo>
                  <a:lnTo>
                    <a:pt x="0" y="68994"/>
                  </a:lnTo>
                  <a:cubicBezTo>
                    <a:pt x="0" y="30890"/>
                    <a:pt x="30890" y="0"/>
                    <a:pt x="68994" y="0"/>
                  </a:cubicBezTo>
                  <a:close/>
                </a:path>
              </a:pathLst>
            </a:custGeom>
            <a:solidFill>
              <a:srgbClr val="A6715E">
                <a:alpha val="14902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0"/>
              <a:ext cx="1461378" cy="256580"/>
            </a:xfrm>
            <a:prstGeom prst="rect">
              <a:avLst/>
            </a:prstGeom>
          </p:spPr>
          <p:txBody>
            <a:bodyPr anchor="ctr" rtlCol="false" tIns="50339" lIns="50339" bIns="50339" rIns="5033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2504070" y="8274802"/>
            <a:ext cx="1414140" cy="938635"/>
          </a:xfrm>
          <a:custGeom>
            <a:avLst/>
            <a:gdLst/>
            <a:ahLst/>
            <a:cxnLst/>
            <a:rect r="r" b="b" t="t" l="l"/>
            <a:pathLst>
              <a:path h="938635" w="1414140">
                <a:moveTo>
                  <a:pt x="0" y="0"/>
                </a:moveTo>
                <a:lnTo>
                  <a:pt x="1414140" y="0"/>
                </a:lnTo>
                <a:lnTo>
                  <a:pt x="1414140" y="938635"/>
                </a:lnTo>
                <a:lnTo>
                  <a:pt x="0" y="938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2841452" y="8289286"/>
            <a:ext cx="765492" cy="665340"/>
          </a:xfrm>
          <a:custGeom>
            <a:avLst/>
            <a:gdLst/>
            <a:ahLst/>
            <a:cxnLst/>
            <a:rect r="r" b="b" t="t" l="l"/>
            <a:pathLst>
              <a:path h="665340" w="765492">
                <a:moveTo>
                  <a:pt x="0" y="0"/>
                </a:moveTo>
                <a:lnTo>
                  <a:pt x="765492" y="0"/>
                </a:lnTo>
                <a:lnTo>
                  <a:pt x="765492" y="665340"/>
                </a:lnTo>
                <a:lnTo>
                  <a:pt x="0" y="665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6488930" y="8329854"/>
            <a:ext cx="2640573" cy="928446"/>
            <a:chOff x="0" y="0"/>
            <a:chExt cx="943556" cy="3317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943556" cy="331762"/>
            </a:xfrm>
            <a:custGeom>
              <a:avLst/>
              <a:gdLst/>
              <a:ahLst/>
              <a:cxnLst/>
              <a:rect r="r" b="b" t="t" l="l"/>
              <a:pathLst>
                <a:path h="331762" w="943556">
                  <a:moveTo>
                    <a:pt x="143664" y="0"/>
                  </a:moveTo>
                  <a:lnTo>
                    <a:pt x="799893" y="0"/>
                  </a:lnTo>
                  <a:cubicBezTo>
                    <a:pt x="879236" y="0"/>
                    <a:pt x="943556" y="64320"/>
                    <a:pt x="943556" y="143664"/>
                  </a:cubicBezTo>
                  <a:lnTo>
                    <a:pt x="943556" y="188098"/>
                  </a:lnTo>
                  <a:cubicBezTo>
                    <a:pt x="943556" y="267441"/>
                    <a:pt x="879236" y="331762"/>
                    <a:pt x="799893" y="331762"/>
                  </a:cubicBezTo>
                  <a:lnTo>
                    <a:pt x="143664" y="331762"/>
                  </a:lnTo>
                  <a:cubicBezTo>
                    <a:pt x="64320" y="331762"/>
                    <a:pt x="0" y="267441"/>
                    <a:pt x="0" y="188098"/>
                  </a:cubicBezTo>
                  <a:lnTo>
                    <a:pt x="0" y="143664"/>
                  </a:lnTo>
                  <a:cubicBezTo>
                    <a:pt x="0" y="64320"/>
                    <a:pt x="64320" y="0"/>
                    <a:pt x="143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9525"/>
              <a:ext cx="943556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Créer un climat sécurisant</a:t>
              </a:r>
            </a:p>
          </p:txBody>
        </p:sp>
      </p:grpSp>
      <p:sp>
        <p:nvSpPr>
          <p:cNvPr name="AutoShape 50" id="50"/>
          <p:cNvSpPr/>
          <p:nvPr/>
        </p:nvSpPr>
        <p:spPr>
          <a:xfrm>
            <a:off x="5947163" y="8814810"/>
            <a:ext cx="44700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1" id="51"/>
          <p:cNvSpPr/>
          <p:nvPr/>
        </p:nvSpPr>
        <p:spPr>
          <a:xfrm>
            <a:off x="9129503" y="8779790"/>
            <a:ext cx="27426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477875" y="798150"/>
            <a:ext cx="1249288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Co-construire le processus idéal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538188" y="5478504"/>
            <a:ext cx="3295505" cy="928446"/>
            <a:chOff x="0" y="0"/>
            <a:chExt cx="1177583" cy="33176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77583" cy="331762"/>
            </a:xfrm>
            <a:custGeom>
              <a:avLst/>
              <a:gdLst/>
              <a:ahLst/>
              <a:cxnLst/>
              <a:rect r="r" b="b" t="t" l="l"/>
              <a:pathLst>
                <a:path h="331762" w="1177583">
                  <a:moveTo>
                    <a:pt x="115113" y="0"/>
                  </a:moveTo>
                  <a:lnTo>
                    <a:pt x="1062471" y="0"/>
                  </a:lnTo>
                  <a:cubicBezTo>
                    <a:pt x="1093000" y="0"/>
                    <a:pt x="1122280" y="12128"/>
                    <a:pt x="1143868" y="33716"/>
                  </a:cubicBezTo>
                  <a:cubicBezTo>
                    <a:pt x="1165455" y="55303"/>
                    <a:pt x="1177583" y="84583"/>
                    <a:pt x="1177583" y="115113"/>
                  </a:cubicBezTo>
                  <a:lnTo>
                    <a:pt x="1177583" y="216649"/>
                  </a:lnTo>
                  <a:cubicBezTo>
                    <a:pt x="1177583" y="247179"/>
                    <a:pt x="1165455" y="276458"/>
                    <a:pt x="1143868" y="298046"/>
                  </a:cubicBezTo>
                  <a:cubicBezTo>
                    <a:pt x="1122280" y="319634"/>
                    <a:pt x="1093000" y="331762"/>
                    <a:pt x="1062471" y="331762"/>
                  </a:cubicBezTo>
                  <a:lnTo>
                    <a:pt x="115113" y="331762"/>
                  </a:lnTo>
                  <a:cubicBezTo>
                    <a:pt x="84583" y="331762"/>
                    <a:pt x="55303" y="319634"/>
                    <a:pt x="33716" y="298046"/>
                  </a:cubicBezTo>
                  <a:cubicBezTo>
                    <a:pt x="12128" y="276458"/>
                    <a:pt x="0" y="247179"/>
                    <a:pt x="0" y="216649"/>
                  </a:cubicBezTo>
                  <a:lnTo>
                    <a:pt x="0" y="115113"/>
                  </a:lnTo>
                  <a:cubicBezTo>
                    <a:pt x="0" y="84583"/>
                    <a:pt x="12128" y="55303"/>
                    <a:pt x="33716" y="33716"/>
                  </a:cubicBezTo>
                  <a:cubicBezTo>
                    <a:pt x="55303" y="12128"/>
                    <a:pt x="84583" y="0"/>
                    <a:pt x="1151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D8033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1177583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Adapter sa communication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>
            <a:off x="4706258" y="5960178"/>
            <a:ext cx="733330" cy="0"/>
          </a:xfrm>
          <a:prstGeom prst="line">
            <a:avLst/>
          </a:prstGeom>
          <a:ln cap="flat" w="28575">
            <a:solidFill>
              <a:srgbClr val="D8735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27" id="27"/>
          <p:cNvGrpSpPr/>
          <p:nvPr/>
        </p:nvGrpSpPr>
        <p:grpSpPr>
          <a:xfrm rot="0">
            <a:off x="1559172" y="5523376"/>
            <a:ext cx="3458075" cy="845029"/>
            <a:chOff x="0" y="0"/>
            <a:chExt cx="1035859" cy="25312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35859" cy="253127"/>
            </a:xfrm>
            <a:custGeom>
              <a:avLst/>
              <a:gdLst/>
              <a:ahLst/>
              <a:cxnLst/>
              <a:rect r="r" b="b" t="t" l="l"/>
              <a:pathLst>
                <a:path h="253127" w="1035859">
                  <a:moveTo>
                    <a:pt x="109701" y="0"/>
                  </a:moveTo>
                  <a:lnTo>
                    <a:pt x="926158" y="0"/>
                  </a:lnTo>
                  <a:cubicBezTo>
                    <a:pt x="986745" y="0"/>
                    <a:pt x="1035859" y="49115"/>
                    <a:pt x="1035859" y="109701"/>
                  </a:cubicBezTo>
                  <a:lnTo>
                    <a:pt x="1035859" y="143426"/>
                  </a:lnTo>
                  <a:cubicBezTo>
                    <a:pt x="1035859" y="172520"/>
                    <a:pt x="1024302" y="200423"/>
                    <a:pt x="1003729" y="220996"/>
                  </a:cubicBezTo>
                  <a:cubicBezTo>
                    <a:pt x="983156" y="241569"/>
                    <a:pt x="955253" y="253127"/>
                    <a:pt x="926158" y="253127"/>
                  </a:cubicBezTo>
                  <a:lnTo>
                    <a:pt x="109701" y="253127"/>
                  </a:lnTo>
                  <a:cubicBezTo>
                    <a:pt x="49115" y="253127"/>
                    <a:pt x="0" y="204012"/>
                    <a:pt x="0" y="143426"/>
                  </a:cubicBezTo>
                  <a:lnTo>
                    <a:pt x="0" y="109701"/>
                  </a:lnTo>
                  <a:cubicBezTo>
                    <a:pt x="0" y="80606"/>
                    <a:pt x="11558" y="52704"/>
                    <a:pt x="32131" y="32131"/>
                  </a:cubicBezTo>
                  <a:cubicBezTo>
                    <a:pt x="52704" y="11558"/>
                    <a:pt x="80606" y="0"/>
                    <a:pt x="109701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1035859" cy="253127"/>
            </a:xfrm>
            <a:prstGeom prst="rect">
              <a:avLst/>
            </a:prstGeom>
          </p:spPr>
          <p:txBody>
            <a:bodyPr anchor="ctr" rtlCol="false" tIns="44665" lIns="44665" bIns="44665" rIns="44665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660910" y="5401180"/>
            <a:ext cx="1254598" cy="832739"/>
            <a:chOff x="0" y="0"/>
            <a:chExt cx="1672797" cy="111031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72797" cy="1110319"/>
            </a:xfrm>
            <a:custGeom>
              <a:avLst/>
              <a:gdLst/>
              <a:ahLst/>
              <a:cxnLst/>
              <a:rect r="r" b="b" t="t" l="l"/>
              <a:pathLst>
                <a:path h="1110319" w="1672797">
                  <a:moveTo>
                    <a:pt x="0" y="0"/>
                  </a:moveTo>
                  <a:lnTo>
                    <a:pt x="1672797" y="0"/>
                  </a:lnTo>
                  <a:lnTo>
                    <a:pt x="1672797" y="1110319"/>
                  </a:lnTo>
                  <a:lnTo>
                    <a:pt x="0" y="111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369769" y="22691"/>
              <a:ext cx="933260" cy="933260"/>
            </a:xfrm>
            <a:custGeom>
              <a:avLst/>
              <a:gdLst/>
              <a:ahLst/>
              <a:cxnLst/>
              <a:rect r="r" b="b" t="t" l="l"/>
              <a:pathLst>
                <a:path h="933260" w="933260">
                  <a:moveTo>
                    <a:pt x="0" y="0"/>
                  </a:moveTo>
                  <a:lnTo>
                    <a:pt x="933260" y="0"/>
                  </a:lnTo>
                  <a:lnTo>
                    <a:pt x="933260" y="933260"/>
                  </a:lnTo>
                  <a:lnTo>
                    <a:pt x="0" y="933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33" id="33"/>
          <p:cNvSpPr/>
          <p:nvPr/>
        </p:nvSpPr>
        <p:spPr>
          <a:xfrm flipV="true">
            <a:off x="8831767" y="5960177"/>
            <a:ext cx="291457" cy="3564"/>
          </a:xfrm>
          <a:prstGeom prst="line">
            <a:avLst/>
          </a:prstGeom>
          <a:ln cap="flat" w="28575">
            <a:solidFill>
              <a:srgbClr val="D87355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4" id="34"/>
          <p:cNvGrpSpPr/>
          <p:nvPr/>
        </p:nvGrpSpPr>
        <p:grpSpPr>
          <a:xfrm rot="0">
            <a:off x="9209299" y="5478504"/>
            <a:ext cx="8050001" cy="1133736"/>
            <a:chOff x="0" y="0"/>
            <a:chExt cx="2876508" cy="40511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876508" cy="405118"/>
            </a:xfrm>
            <a:custGeom>
              <a:avLst/>
              <a:gdLst/>
              <a:ahLst/>
              <a:cxnLst/>
              <a:rect r="r" b="b" t="t" l="l"/>
              <a:pathLst>
                <a:path h="405118" w="2876508">
                  <a:moveTo>
                    <a:pt x="47125" y="0"/>
                  </a:moveTo>
                  <a:lnTo>
                    <a:pt x="2829383" y="0"/>
                  </a:lnTo>
                  <a:cubicBezTo>
                    <a:pt x="2855409" y="0"/>
                    <a:pt x="2876508" y="21098"/>
                    <a:pt x="2876508" y="47125"/>
                  </a:cubicBezTo>
                  <a:lnTo>
                    <a:pt x="2876508" y="357993"/>
                  </a:lnTo>
                  <a:cubicBezTo>
                    <a:pt x="2876508" y="370491"/>
                    <a:pt x="2871543" y="382478"/>
                    <a:pt x="2862705" y="391315"/>
                  </a:cubicBezTo>
                  <a:cubicBezTo>
                    <a:pt x="2853868" y="400153"/>
                    <a:pt x="2841881" y="405118"/>
                    <a:pt x="2829383" y="405118"/>
                  </a:cubicBezTo>
                  <a:lnTo>
                    <a:pt x="47125" y="405118"/>
                  </a:lnTo>
                  <a:cubicBezTo>
                    <a:pt x="34626" y="405118"/>
                    <a:pt x="22640" y="400153"/>
                    <a:pt x="13803" y="391315"/>
                  </a:cubicBezTo>
                  <a:cubicBezTo>
                    <a:pt x="4965" y="382478"/>
                    <a:pt x="0" y="370491"/>
                    <a:pt x="0" y="357993"/>
                  </a:cubicBezTo>
                  <a:lnTo>
                    <a:pt x="0" y="47125"/>
                  </a:lnTo>
                  <a:cubicBezTo>
                    <a:pt x="0" y="34626"/>
                    <a:pt x="4965" y="22640"/>
                    <a:pt x="13803" y="13803"/>
                  </a:cubicBezTo>
                  <a:cubicBezTo>
                    <a:pt x="22640" y="4965"/>
                    <a:pt x="34626" y="0"/>
                    <a:pt x="471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D8033"/>
              </a:solidFill>
              <a:prstDash val="solid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2876508" cy="405118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Parler lentement et simplement, vérifier la compréhension, ne pas infantiliser, reprendre contact, s’assurer du suivi 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et de l’intégration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6169324" y="1696483"/>
            <a:ext cx="1218978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924646" y="1640769"/>
            <a:ext cx="2698082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clé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5400000">
            <a:off x="10789224" y="1625403"/>
            <a:ext cx="270844" cy="506250"/>
          </a:xfrm>
          <a:custGeom>
            <a:avLst/>
            <a:gdLst/>
            <a:ahLst/>
            <a:cxnLst/>
            <a:rect r="r" b="b" t="t" l="l"/>
            <a:pathLst>
              <a:path h="506250" w="270844">
                <a:moveTo>
                  <a:pt x="0" y="0"/>
                </a:moveTo>
                <a:lnTo>
                  <a:pt x="270844" y="0"/>
                </a:lnTo>
                <a:lnTo>
                  <a:pt x="270844" y="506250"/>
                </a:lnTo>
                <a:lnTo>
                  <a:pt x="0" y="50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9529524" y="8329854"/>
            <a:ext cx="7651545" cy="946538"/>
            <a:chOff x="0" y="0"/>
            <a:chExt cx="2734127" cy="33822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734127" cy="338226"/>
            </a:xfrm>
            <a:custGeom>
              <a:avLst/>
              <a:gdLst/>
              <a:ahLst/>
              <a:cxnLst/>
              <a:rect r="r" b="b" t="t" l="l"/>
              <a:pathLst>
                <a:path h="338226" w="2734127">
                  <a:moveTo>
                    <a:pt x="49579" y="0"/>
                  </a:moveTo>
                  <a:lnTo>
                    <a:pt x="2684549" y="0"/>
                  </a:lnTo>
                  <a:cubicBezTo>
                    <a:pt x="2711930" y="0"/>
                    <a:pt x="2734127" y="22197"/>
                    <a:pt x="2734127" y="49579"/>
                  </a:cubicBezTo>
                  <a:lnTo>
                    <a:pt x="2734127" y="288648"/>
                  </a:lnTo>
                  <a:cubicBezTo>
                    <a:pt x="2734127" y="316029"/>
                    <a:pt x="2711930" y="338226"/>
                    <a:pt x="2684549" y="338226"/>
                  </a:cubicBezTo>
                  <a:lnTo>
                    <a:pt x="49579" y="338226"/>
                  </a:lnTo>
                  <a:cubicBezTo>
                    <a:pt x="22197" y="338226"/>
                    <a:pt x="0" y="316029"/>
                    <a:pt x="0" y="288648"/>
                  </a:cubicBezTo>
                  <a:lnTo>
                    <a:pt x="0" y="49579"/>
                  </a:lnTo>
                  <a:cubicBezTo>
                    <a:pt x="0" y="22197"/>
                    <a:pt x="22197" y="0"/>
                    <a:pt x="495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0"/>
              <a:ext cx="2734127" cy="33822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Faire sentir la personne attendue et à l’aise, accueil chaleureux et sécurisant,</a:t>
              </a: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parler calmement</a:t>
              </a:r>
            </a:p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33128" y="8360873"/>
            <a:ext cx="5498365" cy="965371"/>
            <a:chOff x="0" y="0"/>
            <a:chExt cx="1461378" cy="25658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61378" cy="256580"/>
            </a:xfrm>
            <a:custGeom>
              <a:avLst/>
              <a:gdLst/>
              <a:ahLst/>
              <a:cxnLst/>
              <a:rect r="r" b="b" t="t" l="l"/>
              <a:pathLst>
                <a:path h="256580" w="1461378">
                  <a:moveTo>
                    <a:pt x="68994" y="0"/>
                  </a:moveTo>
                  <a:lnTo>
                    <a:pt x="1392384" y="0"/>
                  </a:lnTo>
                  <a:cubicBezTo>
                    <a:pt x="1430488" y="0"/>
                    <a:pt x="1461378" y="30890"/>
                    <a:pt x="1461378" y="68994"/>
                  </a:cubicBezTo>
                  <a:lnTo>
                    <a:pt x="1461378" y="187586"/>
                  </a:lnTo>
                  <a:cubicBezTo>
                    <a:pt x="1461378" y="225691"/>
                    <a:pt x="1430488" y="256580"/>
                    <a:pt x="1392384" y="256580"/>
                  </a:cubicBezTo>
                  <a:lnTo>
                    <a:pt x="68994" y="256580"/>
                  </a:lnTo>
                  <a:cubicBezTo>
                    <a:pt x="30890" y="256580"/>
                    <a:pt x="0" y="225691"/>
                    <a:pt x="0" y="187586"/>
                  </a:cubicBezTo>
                  <a:lnTo>
                    <a:pt x="0" y="68994"/>
                  </a:lnTo>
                  <a:cubicBezTo>
                    <a:pt x="0" y="30890"/>
                    <a:pt x="30890" y="0"/>
                    <a:pt x="68994" y="0"/>
                  </a:cubicBezTo>
                  <a:close/>
                </a:path>
              </a:pathLst>
            </a:custGeom>
            <a:solidFill>
              <a:srgbClr val="A6715E">
                <a:alpha val="14902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0"/>
              <a:ext cx="1461378" cy="256580"/>
            </a:xfrm>
            <a:prstGeom prst="rect">
              <a:avLst/>
            </a:prstGeom>
          </p:spPr>
          <p:txBody>
            <a:bodyPr anchor="ctr" rtlCol="false" tIns="50339" lIns="50339" bIns="50339" rIns="5033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2504070" y="8274802"/>
            <a:ext cx="1414140" cy="938635"/>
          </a:xfrm>
          <a:custGeom>
            <a:avLst/>
            <a:gdLst/>
            <a:ahLst/>
            <a:cxnLst/>
            <a:rect r="r" b="b" t="t" l="l"/>
            <a:pathLst>
              <a:path h="938635" w="1414140">
                <a:moveTo>
                  <a:pt x="0" y="0"/>
                </a:moveTo>
                <a:lnTo>
                  <a:pt x="1414140" y="0"/>
                </a:lnTo>
                <a:lnTo>
                  <a:pt x="1414140" y="938635"/>
                </a:lnTo>
                <a:lnTo>
                  <a:pt x="0" y="9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841452" y="8289286"/>
            <a:ext cx="765492" cy="665340"/>
          </a:xfrm>
          <a:custGeom>
            <a:avLst/>
            <a:gdLst/>
            <a:ahLst/>
            <a:cxnLst/>
            <a:rect r="r" b="b" t="t" l="l"/>
            <a:pathLst>
              <a:path h="665340" w="765492">
                <a:moveTo>
                  <a:pt x="0" y="0"/>
                </a:moveTo>
                <a:lnTo>
                  <a:pt x="765492" y="0"/>
                </a:lnTo>
                <a:lnTo>
                  <a:pt x="765492" y="665340"/>
                </a:lnTo>
                <a:lnTo>
                  <a:pt x="0" y="665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6488930" y="8329854"/>
            <a:ext cx="2640573" cy="928446"/>
            <a:chOff x="0" y="0"/>
            <a:chExt cx="943556" cy="33176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43556" cy="331762"/>
            </a:xfrm>
            <a:custGeom>
              <a:avLst/>
              <a:gdLst/>
              <a:ahLst/>
              <a:cxnLst/>
              <a:rect r="r" b="b" t="t" l="l"/>
              <a:pathLst>
                <a:path h="331762" w="943556">
                  <a:moveTo>
                    <a:pt x="143664" y="0"/>
                  </a:moveTo>
                  <a:lnTo>
                    <a:pt x="799893" y="0"/>
                  </a:lnTo>
                  <a:cubicBezTo>
                    <a:pt x="879236" y="0"/>
                    <a:pt x="943556" y="64320"/>
                    <a:pt x="943556" y="143664"/>
                  </a:cubicBezTo>
                  <a:lnTo>
                    <a:pt x="943556" y="188098"/>
                  </a:lnTo>
                  <a:cubicBezTo>
                    <a:pt x="943556" y="267441"/>
                    <a:pt x="879236" y="331762"/>
                    <a:pt x="799893" y="331762"/>
                  </a:cubicBezTo>
                  <a:lnTo>
                    <a:pt x="143664" y="331762"/>
                  </a:lnTo>
                  <a:cubicBezTo>
                    <a:pt x="64320" y="331762"/>
                    <a:pt x="0" y="267441"/>
                    <a:pt x="0" y="188098"/>
                  </a:cubicBezTo>
                  <a:lnTo>
                    <a:pt x="0" y="143664"/>
                  </a:lnTo>
                  <a:cubicBezTo>
                    <a:pt x="0" y="64320"/>
                    <a:pt x="64320" y="0"/>
                    <a:pt x="143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9525"/>
              <a:ext cx="943556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Créer un climat sécurisant</a:t>
              </a:r>
            </a:p>
          </p:txBody>
        </p:sp>
      </p:grpSp>
      <p:sp>
        <p:nvSpPr>
          <p:cNvPr name="AutoShape 51" id="51"/>
          <p:cNvSpPr/>
          <p:nvPr/>
        </p:nvSpPr>
        <p:spPr>
          <a:xfrm>
            <a:off x="5947163" y="8814810"/>
            <a:ext cx="44700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2" id="52"/>
          <p:cNvSpPr/>
          <p:nvPr/>
        </p:nvSpPr>
        <p:spPr>
          <a:xfrm>
            <a:off x="9123399" y="8779790"/>
            <a:ext cx="27426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53" id="53"/>
          <p:cNvGrpSpPr/>
          <p:nvPr/>
        </p:nvGrpSpPr>
        <p:grpSpPr>
          <a:xfrm rot="0">
            <a:off x="9235987" y="6859890"/>
            <a:ext cx="8027556" cy="1053516"/>
            <a:chOff x="0" y="0"/>
            <a:chExt cx="2868487" cy="376453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868488" cy="376453"/>
            </a:xfrm>
            <a:custGeom>
              <a:avLst/>
              <a:gdLst/>
              <a:ahLst/>
              <a:cxnLst/>
              <a:rect r="r" b="b" t="t" l="l"/>
              <a:pathLst>
                <a:path h="376453" w="2868488">
                  <a:moveTo>
                    <a:pt x="47256" y="0"/>
                  </a:moveTo>
                  <a:lnTo>
                    <a:pt x="2821231" y="0"/>
                  </a:lnTo>
                  <a:cubicBezTo>
                    <a:pt x="2833764" y="0"/>
                    <a:pt x="2845784" y="4979"/>
                    <a:pt x="2854646" y="13841"/>
                  </a:cubicBezTo>
                  <a:cubicBezTo>
                    <a:pt x="2863509" y="22703"/>
                    <a:pt x="2868488" y="34723"/>
                    <a:pt x="2868488" y="47256"/>
                  </a:cubicBezTo>
                  <a:lnTo>
                    <a:pt x="2868488" y="329197"/>
                  </a:lnTo>
                  <a:cubicBezTo>
                    <a:pt x="2868488" y="341730"/>
                    <a:pt x="2863509" y="353750"/>
                    <a:pt x="2854646" y="362612"/>
                  </a:cubicBezTo>
                  <a:cubicBezTo>
                    <a:pt x="2845784" y="371474"/>
                    <a:pt x="2833764" y="376453"/>
                    <a:pt x="2821231" y="376453"/>
                  </a:cubicBezTo>
                  <a:lnTo>
                    <a:pt x="47256" y="376453"/>
                  </a:lnTo>
                  <a:cubicBezTo>
                    <a:pt x="34723" y="376453"/>
                    <a:pt x="22703" y="371474"/>
                    <a:pt x="13841" y="362612"/>
                  </a:cubicBezTo>
                  <a:cubicBezTo>
                    <a:pt x="4979" y="353750"/>
                    <a:pt x="0" y="341730"/>
                    <a:pt x="0" y="329197"/>
                  </a:cubicBezTo>
                  <a:lnTo>
                    <a:pt x="0" y="47256"/>
                  </a:lnTo>
                  <a:cubicBezTo>
                    <a:pt x="0" y="34723"/>
                    <a:pt x="4979" y="22703"/>
                    <a:pt x="13841" y="13841"/>
                  </a:cubicBezTo>
                  <a:cubicBezTo>
                    <a:pt x="22703" y="4979"/>
                    <a:pt x="34723" y="0"/>
                    <a:pt x="47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D14835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0"/>
              <a:ext cx="2868487" cy="37645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Montrer que l’on écoute et comprend les sentiments de l’autre sans jugement, nommer l’émotion observée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5723492" y="6946238"/>
            <a:ext cx="3266834" cy="967169"/>
            <a:chOff x="0" y="0"/>
            <a:chExt cx="1167338" cy="345598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167338" cy="345598"/>
            </a:xfrm>
            <a:custGeom>
              <a:avLst/>
              <a:gdLst/>
              <a:ahLst/>
              <a:cxnLst/>
              <a:rect r="r" b="b" t="t" l="l"/>
              <a:pathLst>
                <a:path h="345598" w="1167338">
                  <a:moveTo>
                    <a:pt x="116123" y="0"/>
                  </a:moveTo>
                  <a:lnTo>
                    <a:pt x="1051215" y="0"/>
                  </a:lnTo>
                  <a:cubicBezTo>
                    <a:pt x="1115348" y="0"/>
                    <a:pt x="1167338" y="51990"/>
                    <a:pt x="1167338" y="116123"/>
                  </a:cubicBezTo>
                  <a:lnTo>
                    <a:pt x="1167338" y="229476"/>
                  </a:lnTo>
                  <a:cubicBezTo>
                    <a:pt x="1167338" y="260273"/>
                    <a:pt x="1155104" y="289810"/>
                    <a:pt x="1133327" y="311587"/>
                  </a:cubicBezTo>
                  <a:cubicBezTo>
                    <a:pt x="1111549" y="333364"/>
                    <a:pt x="1082013" y="345598"/>
                    <a:pt x="1051215" y="345598"/>
                  </a:cubicBezTo>
                  <a:lnTo>
                    <a:pt x="116123" y="345598"/>
                  </a:lnTo>
                  <a:cubicBezTo>
                    <a:pt x="85325" y="345598"/>
                    <a:pt x="55789" y="333364"/>
                    <a:pt x="34012" y="311587"/>
                  </a:cubicBezTo>
                  <a:cubicBezTo>
                    <a:pt x="12234" y="289810"/>
                    <a:pt x="0" y="260273"/>
                    <a:pt x="0" y="229476"/>
                  </a:cubicBezTo>
                  <a:lnTo>
                    <a:pt x="0" y="116123"/>
                  </a:lnTo>
                  <a:cubicBezTo>
                    <a:pt x="0" y="85325"/>
                    <a:pt x="12234" y="55789"/>
                    <a:pt x="34012" y="34012"/>
                  </a:cubicBezTo>
                  <a:cubicBezTo>
                    <a:pt x="55789" y="12234"/>
                    <a:pt x="85325" y="0"/>
                    <a:pt x="116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14835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9525"/>
              <a:ext cx="1167338" cy="33607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Reconnaître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valider les émotions</a:t>
              </a:r>
            </a:p>
          </p:txBody>
        </p:sp>
      </p:grpSp>
      <p:sp>
        <p:nvSpPr>
          <p:cNvPr name="AutoShape 59" id="59"/>
          <p:cNvSpPr/>
          <p:nvPr/>
        </p:nvSpPr>
        <p:spPr>
          <a:xfrm>
            <a:off x="5352884" y="7484073"/>
            <a:ext cx="370609" cy="0"/>
          </a:xfrm>
          <a:prstGeom prst="line">
            <a:avLst/>
          </a:prstGeom>
          <a:ln cap="flat" w="28575">
            <a:solidFill>
              <a:srgbClr val="D14835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0" id="60"/>
          <p:cNvGrpSpPr/>
          <p:nvPr/>
        </p:nvGrpSpPr>
        <p:grpSpPr>
          <a:xfrm rot="0">
            <a:off x="925033" y="7040141"/>
            <a:ext cx="4514555" cy="916439"/>
            <a:chOff x="0" y="0"/>
            <a:chExt cx="1247135" cy="25316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247135" cy="253164"/>
            </a:xfrm>
            <a:custGeom>
              <a:avLst/>
              <a:gdLst/>
              <a:ahLst/>
              <a:cxnLst/>
              <a:rect r="r" b="b" t="t" l="l"/>
              <a:pathLst>
                <a:path h="253164" w="1247135">
                  <a:moveTo>
                    <a:pt x="84029" y="0"/>
                  </a:moveTo>
                  <a:lnTo>
                    <a:pt x="1163106" y="0"/>
                  </a:lnTo>
                  <a:cubicBezTo>
                    <a:pt x="1209513" y="0"/>
                    <a:pt x="1247135" y="37621"/>
                    <a:pt x="1247135" y="84029"/>
                  </a:cubicBezTo>
                  <a:lnTo>
                    <a:pt x="1247135" y="169135"/>
                  </a:lnTo>
                  <a:cubicBezTo>
                    <a:pt x="1247135" y="215543"/>
                    <a:pt x="1209513" y="253164"/>
                    <a:pt x="1163106" y="253164"/>
                  </a:cubicBezTo>
                  <a:lnTo>
                    <a:pt x="84029" y="253164"/>
                  </a:lnTo>
                  <a:cubicBezTo>
                    <a:pt x="37621" y="253164"/>
                    <a:pt x="0" y="215543"/>
                    <a:pt x="0" y="169135"/>
                  </a:cubicBezTo>
                  <a:lnTo>
                    <a:pt x="0" y="84029"/>
                  </a:lnTo>
                  <a:cubicBezTo>
                    <a:pt x="0" y="37621"/>
                    <a:pt x="37621" y="0"/>
                    <a:pt x="84029" y="0"/>
                  </a:cubicBezTo>
                  <a:close/>
                </a:path>
              </a:pathLst>
            </a:custGeom>
            <a:solidFill>
              <a:srgbClr val="D14835">
                <a:alpha val="14902"/>
              </a:srgbClr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0"/>
              <a:ext cx="1247135" cy="253164"/>
            </a:xfrm>
            <a:prstGeom prst="rect">
              <a:avLst/>
            </a:prstGeom>
          </p:spPr>
          <p:txBody>
            <a:bodyPr anchor="ctr" rtlCol="false" tIns="48433" lIns="48433" bIns="48433" rIns="48433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2529760" y="6903064"/>
            <a:ext cx="1426781" cy="947026"/>
          </a:xfrm>
          <a:custGeom>
            <a:avLst/>
            <a:gdLst/>
            <a:ahLst/>
            <a:cxnLst/>
            <a:rect r="r" b="b" t="t" l="l"/>
            <a:pathLst>
              <a:path h="947026" w="1426781">
                <a:moveTo>
                  <a:pt x="0" y="0"/>
                </a:moveTo>
                <a:lnTo>
                  <a:pt x="1426782" y="0"/>
                </a:lnTo>
                <a:lnTo>
                  <a:pt x="1426782" y="947026"/>
                </a:lnTo>
                <a:lnTo>
                  <a:pt x="0" y="9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2867813" y="7053279"/>
            <a:ext cx="750676" cy="695314"/>
          </a:xfrm>
          <a:custGeom>
            <a:avLst/>
            <a:gdLst/>
            <a:ahLst/>
            <a:cxnLst/>
            <a:rect r="r" b="b" t="t" l="l"/>
            <a:pathLst>
              <a:path h="695314" w="750676">
                <a:moveTo>
                  <a:pt x="0" y="0"/>
                </a:moveTo>
                <a:lnTo>
                  <a:pt x="750676" y="0"/>
                </a:lnTo>
                <a:lnTo>
                  <a:pt x="750676" y="695313"/>
                </a:lnTo>
                <a:lnTo>
                  <a:pt x="0" y="695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5" id="65"/>
          <p:cNvSpPr/>
          <p:nvPr/>
        </p:nvSpPr>
        <p:spPr>
          <a:xfrm>
            <a:off x="8982937" y="7484073"/>
            <a:ext cx="253050" cy="0"/>
          </a:xfrm>
          <a:prstGeom prst="line">
            <a:avLst/>
          </a:prstGeom>
          <a:ln cap="flat" w="28575">
            <a:solidFill>
              <a:srgbClr val="D14835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477875" y="798150"/>
            <a:ext cx="1249288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Co-construire le processus idéal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439588" y="3732000"/>
            <a:ext cx="3202687" cy="1290396"/>
            <a:chOff x="0" y="0"/>
            <a:chExt cx="1144416" cy="46109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44416" cy="461097"/>
            </a:xfrm>
            <a:custGeom>
              <a:avLst/>
              <a:gdLst/>
              <a:ahLst/>
              <a:cxnLst/>
              <a:rect r="r" b="b" t="t" l="l"/>
              <a:pathLst>
                <a:path h="461097" w="1144416">
                  <a:moveTo>
                    <a:pt x="118449" y="0"/>
                  </a:moveTo>
                  <a:lnTo>
                    <a:pt x="1025968" y="0"/>
                  </a:lnTo>
                  <a:cubicBezTo>
                    <a:pt x="1091385" y="0"/>
                    <a:pt x="1144416" y="53031"/>
                    <a:pt x="1144416" y="118449"/>
                  </a:cubicBezTo>
                  <a:lnTo>
                    <a:pt x="1144416" y="342649"/>
                  </a:lnTo>
                  <a:cubicBezTo>
                    <a:pt x="1144416" y="374063"/>
                    <a:pt x="1131937" y="404191"/>
                    <a:pt x="1109723" y="426404"/>
                  </a:cubicBezTo>
                  <a:cubicBezTo>
                    <a:pt x="1087510" y="448618"/>
                    <a:pt x="1057382" y="461097"/>
                    <a:pt x="1025968" y="461097"/>
                  </a:cubicBezTo>
                  <a:lnTo>
                    <a:pt x="118449" y="461097"/>
                  </a:lnTo>
                  <a:cubicBezTo>
                    <a:pt x="53031" y="461097"/>
                    <a:pt x="0" y="408066"/>
                    <a:pt x="0" y="342649"/>
                  </a:cubicBezTo>
                  <a:lnTo>
                    <a:pt x="0" y="118449"/>
                  </a:lnTo>
                  <a:cubicBezTo>
                    <a:pt x="0" y="53031"/>
                    <a:pt x="53031" y="0"/>
                    <a:pt x="118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BD59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1144416" cy="451572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Offrir de l’information claire et accessible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>
            <a:off x="4539515" y="4384399"/>
            <a:ext cx="813369" cy="0"/>
          </a:xfrm>
          <a:prstGeom prst="line">
            <a:avLst/>
          </a:prstGeom>
          <a:ln cap="flat" w="28575">
            <a:solidFill>
              <a:srgbClr val="FFBD59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27" id="27"/>
          <p:cNvGrpSpPr/>
          <p:nvPr/>
        </p:nvGrpSpPr>
        <p:grpSpPr>
          <a:xfrm rot="0">
            <a:off x="1822409" y="3897408"/>
            <a:ext cx="2982527" cy="933488"/>
            <a:chOff x="0" y="0"/>
            <a:chExt cx="838892" cy="26256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38892" cy="262561"/>
            </a:xfrm>
            <a:custGeom>
              <a:avLst/>
              <a:gdLst/>
              <a:ahLst/>
              <a:cxnLst/>
              <a:rect r="r" b="b" t="t" l="l"/>
              <a:pathLst>
                <a:path h="262561" w="838892">
                  <a:moveTo>
                    <a:pt x="127192" y="0"/>
                  </a:moveTo>
                  <a:lnTo>
                    <a:pt x="711699" y="0"/>
                  </a:lnTo>
                  <a:cubicBezTo>
                    <a:pt x="781946" y="0"/>
                    <a:pt x="838892" y="56946"/>
                    <a:pt x="838892" y="127192"/>
                  </a:cubicBezTo>
                  <a:lnTo>
                    <a:pt x="838892" y="135369"/>
                  </a:lnTo>
                  <a:cubicBezTo>
                    <a:pt x="838892" y="205615"/>
                    <a:pt x="781946" y="262561"/>
                    <a:pt x="711699" y="262561"/>
                  </a:cubicBezTo>
                  <a:lnTo>
                    <a:pt x="127192" y="262561"/>
                  </a:lnTo>
                  <a:cubicBezTo>
                    <a:pt x="56946" y="262561"/>
                    <a:pt x="0" y="205615"/>
                    <a:pt x="0" y="135369"/>
                  </a:cubicBezTo>
                  <a:lnTo>
                    <a:pt x="0" y="127192"/>
                  </a:lnTo>
                  <a:cubicBezTo>
                    <a:pt x="0" y="56946"/>
                    <a:pt x="56946" y="0"/>
                    <a:pt x="12719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838892" cy="262561"/>
            </a:xfrm>
            <a:prstGeom prst="rect">
              <a:avLst/>
            </a:prstGeom>
          </p:spPr>
          <p:txBody>
            <a:bodyPr anchor="ctr" rtlCol="false" tIns="47568" lIns="47568" bIns="47568" rIns="47568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2613018" y="3785211"/>
            <a:ext cx="1401311" cy="930120"/>
          </a:xfrm>
          <a:custGeom>
            <a:avLst/>
            <a:gdLst/>
            <a:ahLst/>
            <a:cxnLst/>
            <a:rect r="r" b="b" t="t" l="l"/>
            <a:pathLst>
              <a:path h="930120" w="1401311">
                <a:moveTo>
                  <a:pt x="0" y="0"/>
                </a:moveTo>
                <a:lnTo>
                  <a:pt x="1401311" y="0"/>
                </a:lnTo>
                <a:lnTo>
                  <a:pt x="1401311" y="930120"/>
                </a:lnTo>
                <a:lnTo>
                  <a:pt x="0" y="93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972171" y="3798667"/>
            <a:ext cx="683004" cy="668490"/>
          </a:xfrm>
          <a:custGeom>
            <a:avLst/>
            <a:gdLst/>
            <a:ahLst/>
            <a:cxnLst/>
            <a:rect r="r" b="b" t="t" l="l"/>
            <a:pathLst>
              <a:path h="668490" w="683004">
                <a:moveTo>
                  <a:pt x="0" y="0"/>
                </a:moveTo>
                <a:lnTo>
                  <a:pt x="683004" y="0"/>
                </a:lnTo>
                <a:lnTo>
                  <a:pt x="683004" y="668490"/>
                </a:lnTo>
                <a:lnTo>
                  <a:pt x="0" y="668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2" id="32"/>
          <p:cNvSpPr/>
          <p:nvPr/>
        </p:nvSpPr>
        <p:spPr>
          <a:xfrm>
            <a:off x="8642274" y="4398686"/>
            <a:ext cx="319478" cy="0"/>
          </a:xfrm>
          <a:prstGeom prst="line">
            <a:avLst/>
          </a:prstGeom>
          <a:ln cap="flat" w="28575">
            <a:solidFill>
              <a:srgbClr val="FFBD59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3" id="33"/>
          <p:cNvGrpSpPr/>
          <p:nvPr/>
        </p:nvGrpSpPr>
        <p:grpSpPr>
          <a:xfrm rot="0">
            <a:off x="9132924" y="3670275"/>
            <a:ext cx="8233683" cy="1399672"/>
            <a:chOff x="0" y="0"/>
            <a:chExt cx="2942143" cy="50014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942143" cy="500145"/>
            </a:xfrm>
            <a:custGeom>
              <a:avLst/>
              <a:gdLst/>
              <a:ahLst/>
              <a:cxnLst/>
              <a:rect r="r" b="b" t="t" l="l"/>
              <a:pathLst>
                <a:path h="500145" w="2942143">
                  <a:moveTo>
                    <a:pt x="46073" y="0"/>
                  </a:moveTo>
                  <a:lnTo>
                    <a:pt x="2896069" y="0"/>
                  </a:lnTo>
                  <a:cubicBezTo>
                    <a:pt x="2921515" y="0"/>
                    <a:pt x="2942143" y="20628"/>
                    <a:pt x="2942143" y="46073"/>
                  </a:cubicBezTo>
                  <a:lnTo>
                    <a:pt x="2942143" y="454072"/>
                  </a:lnTo>
                  <a:cubicBezTo>
                    <a:pt x="2942143" y="479517"/>
                    <a:pt x="2921515" y="500145"/>
                    <a:pt x="2896069" y="500145"/>
                  </a:cubicBezTo>
                  <a:lnTo>
                    <a:pt x="46073" y="500145"/>
                  </a:lnTo>
                  <a:cubicBezTo>
                    <a:pt x="33854" y="500145"/>
                    <a:pt x="22135" y="495291"/>
                    <a:pt x="13495" y="486650"/>
                  </a:cubicBezTo>
                  <a:cubicBezTo>
                    <a:pt x="4854" y="478010"/>
                    <a:pt x="0" y="466291"/>
                    <a:pt x="0" y="454072"/>
                  </a:cubicBezTo>
                  <a:lnTo>
                    <a:pt x="0" y="46073"/>
                  </a:lnTo>
                  <a:cubicBezTo>
                    <a:pt x="0" y="33854"/>
                    <a:pt x="4854" y="22135"/>
                    <a:pt x="13495" y="13495"/>
                  </a:cubicBezTo>
                  <a:cubicBezTo>
                    <a:pt x="22135" y="4854"/>
                    <a:pt x="33854" y="0"/>
                    <a:pt x="460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BD59"/>
              </a:solidFill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2942143" cy="509670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9144000" y="3732000"/>
            <a:ext cx="7973891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Fournir des informations compréhensibles et </a:t>
            </a:r>
          </a:p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accessibles concrètement, incluant la disponibilité des services (transport, traduction, horaires), guider vers les bons services et contacts, orientation vers les ressources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169324" y="1696483"/>
            <a:ext cx="1218978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924646" y="1640769"/>
            <a:ext cx="2698082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clé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5400000">
            <a:off x="10789224" y="1625403"/>
            <a:ext cx="270844" cy="506250"/>
          </a:xfrm>
          <a:custGeom>
            <a:avLst/>
            <a:gdLst/>
            <a:ahLst/>
            <a:cxnLst/>
            <a:rect r="r" b="b" t="t" l="l"/>
            <a:pathLst>
              <a:path h="506250" w="270844">
                <a:moveTo>
                  <a:pt x="0" y="0"/>
                </a:moveTo>
                <a:lnTo>
                  <a:pt x="270844" y="0"/>
                </a:lnTo>
                <a:lnTo>
                  <a:pt x="270844" y="506250"/>
                </a:lnTo>
                <a:lnTo>
                  <a:pt x="0" y="50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9529524" y="8329854"/>
            <a:ext cx="7651545" cy="946538"/>
            <a:chOff x="0" y="0"/>
            <a:chExt cx="2734127" cy="33822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734127" cy="338226"/>
            </a:xfrm>
            <a:custGeom>
              <a:avLst/>
              <a:gdLst/>
              <a:ahLst/>
              <a:cxnLst/>
              <a:rect r="r" b="b" t="t" l="l"/>
              <a:pathLst>
                <a:path h="338226" w="2734127">
                  <a:moveTo>
                    <a:pt x="49579" y="0"/>
                  </a:moveTo>
                  <a:lnTo>
                    <a:pt x="2684549" y="0"/>
                  </a:lnTo>
                  <a:cubicBezTo>
                    <a:pt x="2711930" y="0"/>
                    <a:pt x="2734127" y="22197"/>
                    <a:pt x="2734127" y="49579"/>
                  </a:cubicBezTo>
                  <a:lnTo>
                    <a:pt x="2734127" y="288648"/>
                  </a:lnTo>
                  <a:cubicBezTo>
                    <a:pt x="2734127" y="316029"/>
                    <a:pt x="2711930" y="338226"/>
                    <a:pt x="2684549" y="338226"/>
                  </a:cubicBezTo>
                  <a:lnTo>
                    <a:pt x="49579" y="338226"/>
                  </a:lnTo>
                  <a:cubicBezTo>
                    <a:pt x="22197" y="338226"/>
                    <a:pt x="0" y="316029"/>
                    <a:pt x="0" y="288648"/>
                  </a:cubicBezTo>
                  <a:lnTo>
                    <a:pt x="0" y="49579"/>
                  </a:lnTo>
                  <a:cubicBezTo>
                    <a:pt x="0" y="22197"/>
                    <a:pt x="22197" y="0"/>
                    <a:pt x="495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0"/>
              <a:ext cx="2734127" cy="33822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Faire sentir la personne attendue et à l’aise, accueil chaleureux et sécurisant,</a:t>
              </a: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parler calmement</a:t>
              </a:r>
            </a:p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33128" y="8360873"/>
            <a:ext cx="5498365" cy="965371"/>
            <a:chOff x="0" y="0"/>
            <a:chExt cx="1461378" cy="25658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61378" cy="256580"/>
            </a:xfrm>
            <a:custGeom>
              <a:avLst/>
              <a:gdLst/>
              <a:ahLst/>
              <a:cxnLst/>
              <a:rect r="r" b="b" t="t" l="l"/>
              <a:pathLst>
                <a:path h="256580" w="1461378">
                  <a:moveTo>
                    <a:pt x="68994" y="0"/>
                  </a:moveTo>
                  <a:lnTo>
                    <a:pt x="1392384" y="0"/>
                  </a:lnTo>
                  <a:cubicBezTo>
                    <a:pt x="1430488" y="0"/>
                    <a:pt x="1461378" y="30890"/>
                    <a:pt x="1461378" y="68994"/>
                  </a:cubicBezTo>
                  <a:lnTo>
                    <a:pt x="1461378" y="187586"/>
                  </a:lnTo>
                  <a:cubicBezTo>
                    <a:pt x="1461378" y="225691"/>
                    <a:pt x="1430488" y="256580"/>
                    <a:pt x="1392384" y="256580"/>
                  </a:cubicBezTo>
                  <a:lnTo>
                    <a:pt x="68994" y="256580"/>
                  </a:lnTo>
                  <a:cubicBezTo>
                    <a:pt x="30890" y="256580"/>
                    <a:pt x="0" y="225691"/>
                    <a:pt x="0" y="187586"/>
                  </a:cubicBezTo>
                  <a:lnTo>
                    <a:pt x="0" y="68994"/>
                  </a:lnTo>
                  <a:cubicBezTo>
                    <a:pt x="0" y="30890"/>
                    <a:pt x="30890" y="0"/>
                    <a:pt x="68994" y="0"/>
                  </a:cubicBezTo>
                  <a:close/>
                </a:path>
              </a:pathLst>
            </a:custGeom>
            <a:solidFill>
              <a:srgbClr val="A6715E">
                <a:alpha val="14902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0"/>
              <a:ext cx="1461378" cy="256580"/>
            </a:xfrm>
            <a:prstGeom prst="rect">
              <a:avLst/>
            </a:prstGeom>
          </p:spPr>
          <p:txBody>
            <a:bodyPr anchor="ctr" rtlCol="false" tIns="50339" lIns="50339" bIns="50339" rIns="5033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2504070" y="8274802"/>
            <a:ext cx="1414140" cy="938635"/>
          </a:xfrm>
          <a:custGeom>
            <a:avLst/>
            <a:gdLst/>
            <a:ahLst/>
            <a:cxnLst/>
            <a:rect r="r" b="b" t="t" l="l"/>
            <a:pathLst>
              <a:path h="938635" w="1414140">
                <a:moveTo>
                  <a:pt x="0" y="0"/>
                </a:moveTo>
                <a:lnTo>
                  <a:pt x="1414140" y="0"/>
                </a:lnTo>
                <a:lnTo>
                  <a:pt x="1414140" y="938635"/>
                </a:lnTo>
                <a:lnTo>
                  <a:pt x="0" y="9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841452" y="8289286"/>
            <a:ext cx="765492" cy="665340"/>
          </a:xfrm>
          <a:custGeom>
            <a:avLst/>
            <a:gdLst/>
            <a:ahLst/>
            <a:cxnLst/>
            <a:rect r="r" b="b" t="t" l="l"/>
            <a:pathLst>
              <a:path h="665340" w="765492">
                <a:moveTo>
                  <a:pt x="0" y="0"/>
                </a:moveTo>
                <a:lnTo>
                  <a:pt x="765492" y="0"/>
                </a:lnTo>
                <a:lnTo>
                  <a:pt x="765492" y="665340"/>
                </a:lnTo>
                <a:lnTo>
                  <a:pt x="0" y="665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6488930" y="8329854"/>
            <a:ext cx="2640573" cy="928446"/>
            <a:chOff x="0" y="0"/>
            <a:chExt cx="943556" cy="33176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43556" cy="331762"/>
            </a:xfrm>
            <a:custGeom>
              <a:avLst/>
              <a:gdLst/>
              <a:ahLst/>
              <a:cxnLst/>
              <a:rect r="r" b="b" t="t" l="l"/>
              <a:pathLst>
                <a:path h="331762" w="943556">
                  <a:moveTo>
                    <a:pt x="143664" y="0"/>
                  </a:moveTo>
                  <a:lnTo>
                    <a:pt x="799893" y="0"/>
                  </a:lnTo>
                  <a:cubicBezTo>
                    <a:pt x="879236" y="0"/>
                    <a:pt x="943556" y="64320"/>
                    <a:pt x="943556" y="143664"/>
                  </a:cubicBezTo>
                  <a:lnTo>
                    <a:pt x="943556" y="188098"/>
                  </a:lnTo>
                  <a:cubicBezTo>
                    <a:pt x="943556" y="267441"/>
                    <a:pt x="879236" y="331762"/>
                    <a:pt x="799893" y="331762"/>
                  </a:cubicBezTo>
                  <a:lnTo>
                    <a:pt x="143664" y="331762"/>
                  </a:lnTo>
                  <a:cubicBezTo>
                    <a:pt x="64320" y="331762"/>
                    <a:pt x="0" y="267441"/>
                    <a:pt x="0" y="188098"/>
                  </a:cubicBezTo>
                  <a:lnTo>
                    <a:pt x="0" y="143664"/>
                  </a:lnTo>
                  <a:cubicBezTo>
                    <a:pt x="0" y="64320"/>
                    <a:pt x="64320" y="0"/>
                    <a:pt x="143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9525"/>
              <a:ext cx="943556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Créer un climat sécurisant</a:t>
              </a:r>
            </a:p>
          </p:txBody>
        </p:sp>
      </p:grpSp>
      <p:sp>
        <p:nvSpPr>
          <p:cNvPr name="AutoShape 51" id="51"/>
          <p:cNvSpPr/>
          <p:nvPr/>
        </p:nvSpPr>
        <p:spPr>
          <a:xfrm>
            <a:off x="5947163" y="8814810"/>
            <a:ext cx="44700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2" id="52"/>
          <p:cNvSpPr/>
          <p:nvPr/>
        </p:nvSpPr>
        <p:spPr>
          <a:xfrm>
            <a:off x="9129503" y="8779790"/>
            <a:ext cx="27426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53" id="53"/>
          <p:cNvGrpSpPr/>
          <p:nvPr/>
        </p:nvGrpSpPr>
        <p:grpSpPr>
          <a:xfrm rot="0">
            <a:off x="9235987" y="6859890"/>
            <a:ext cx="8027556" cy="1053516"/>
            <a:chOff x="0" y="0"/>
            <a:chExt cx="2868487" cy="376453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868488" cy="376453"/>
            </a:xfrm>
            <a:custGeom>
              <a:avLst/>
              <a:gdLst/>
              <a:ahLst/>
              <a:cxnLst/>
              <a:rect r="r" b="b" t="t" l="l"/>
              <a:pathLst>
                <a:path h="376453" w="2868488">
                  <a:moveTo>
                    <a:pt x="47256" y="0"/>
                  </a:moveTo>
                  <a:lnTo>
                    <a:pt x="2821231" y="0"/>
                  </a:lnTo>
                  <a:cubicBezTo>
                    <a:pt x="2833764" y="0"/>
                    <a:pt x="2845784" y="4979"/>
                    <a:pt x="2854646" y="13841"/>
                  </a:cubicBezTo>
                  <a:cubicBezTo>
                    <a:pt x="2863509" y="22703"/>
                    <a:pt x="2868488" y="34723"/>
                    <a:pt x="2868488" y="47256"/>
                  </a:cubicBezTo>
                  <a:lnTo>
                    <a:pt x="2868488" y="329197"/>
                  </a:lnTo>
                  <a:cubicBezTo>
                    <a:pt x="2868488" y="341730"/>
                    <a:pt x="2863509" y="353750"/>
                    <a:pt x="2854646" y="362612"/>
                  </a:cubicBezTo>
                  <a:cubicBezTo>
                    <a:pt x="2845784" y="371474"/>
                    <a:pt x="2833764" y="376453"/>
                    <a:pt x="2821231" y="376453"/>
                  </a:cubicBezTo>
                  <a:lnTo>
                    <a:pt x="47256" y="376453"/>
                  </a:lnTo>
                  <a:cubicBezTo>
                    <a:pt x="34723" y="376453"/>
                    <a:pt x="22703" y="371474"/>
                    <a:pt x="13841" y="362612"/>
                  </a:cubicBezTo>
                  <a:cubicBezTo>
                    <a:pt x="4979" y="353750"/>
                    <a:pt x="0" y="341730"/>
                    <a:pt x="0" y="329197"/>
                  </a:cubicBezTo>
                  <a:lnTo>
                    <a:pt x="0" y="47256"/>
                  </a:lnTo>
                  <a:cubicBezTo>
                    <a:pt x="0" y="34723"/>
                    <a:pt x="4979" y="22703"/>
                    <a:pt x="13841" y="13841"/>
                  </a:cubicBezTo>
                  <a:cubicBezTo>
                    <a:pt x="22703" y="4979"/>
                    <a:pt x="34723" y="0"/>
                    <a:pt x="47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D14835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0"/>
              <a:ext cx="2868487" cy="37645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Montrer que l’on écoute et comprend les sentiments de l’autre sans jugement, nommer l’émotion observée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5723492" y="6946238"/>
            <a:ext cx="3266834" cy="967169"/>
            <a:chOff x="0" y="0"/>
            <a:chExt cx="1167338" cy="345598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167338" cy="345598"/>
            </a:xfrm>
            <a:custGeom>
              <a:avLst/>
              <a:gdLst/>
              <a:ahLst/>
              <a:cxnLst/>
              <a:rect r="r" b="b" t="t" l="l"/>
              <a:pathLst>
                <a:path h="345598" w="1167338">
                  <a:moveTo>
                    <a:pt x="116123" y="0"/>
                  </a:moveTo>
                  <a:lnTo>
                    <a:pt x="1051215" y="0"/>
                  </a:lnTo>
                  <a:cubicBezTo>
                    <a:pt x="1115348" y="0"/>
                    <a:pt x="1167338" y="51990"/>
                    <a:pt x="1167338" y="116123"/>
                  </a:cubicBezTo>
                  <a:lnTo>
                    <a:pt x="1167338" y="229476"/>
                  </a:lnTo>
                  <a:cubicBezTo>
                    <a:pt x="1167338" y="260273"/>
                    <a:pt x="1155104" y="289810"/>
                    <a:pt x="1133327" y="311587"/>
                  </a:cubicBezTo>
                  <a:cubicBezTo>
                    <a:pt x="1111549" y="333364"/>
                    <a:pt x="1082013" y="345598"/>
                    <a:pt x="1051215" y="345598"/>
                  </a:cubicBezTo>
                  <a:lnTo>
                    <a:pt x="116123" y="345598"/>
                  </a:lnTo>
                  <a:cubicBezTo>
                    <a:pt x="85325" y="345598"/>
                    <a:pt x="55789" y="333364"/>
                    <a:pt x="34012" y="311587"/>
                  </a:cubicBezTo>
                  <a:cubicBezTo>
                    <a:pt x="12234" y="289810"/>
                    <a:pt x="0" y="260273"/>
                    <a:pt x="0" y="229476"/>
                  </a:cubicBezTo>
                  <a:lnTo>
                    <a:pt x="0" y="116123"/>
                  </a:lnTo>
                  <a:cubicBezTo>
                    <a:pt x="0" y="85325"/>
                    <a:pt x="12234" y="55789"/>
                    <a:pt x="34012" y="34012"/>
                  </a:cubicBezTo>
                  <a:cubicBezTo>
                    <a:pt x="55789" y="12234"/>
                    <a:pt x="85325" y="0"/>
                    <a:pt x="116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14835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9525"/>
              <a:ext cx="1167338" cy="33607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Reconnaître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valider les émotions</a:t>
              </a:r>
            </a:p>
          </p:txBody>
        </p:sp>
      </p:grpSp>
      <p:sp>
        <p:nvSpPr>
          <p:cNvPr name="AutoShape 59" id="59"/>
          <p:cNvSpPr/>
          <p:nvPr/>
        </p:nvSpPr>
        <p:spPr>
          <a:xfrm>
            <a:off x="5352884" y="7484073"/>
            <a:ext cx="370609" cy="0"/>
          </a:xfrm>
          <a:prstGeom prst="line">
            <a:avLst/>
          </a:prstGeom>
          <a:ln cap="flat" w="28575">
            <a:solidFill>
              <a:srgbClr val="D14835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0" id="60"/>
          <p:cNvGrpSpPr/>
          <p:nvPr/>
        </p:nvGrpSpPr>
        <p:grpSpPr>
          <a:xfrm rot="0">
            <a:off x="925033" y="7040141"/>
            <a:ext cx="4514555" cy="916439"/>
            <a:chOff x="0" y="0"/>
            <a:chExt cx="1247135" cy="25316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247135" cy="253164"/>
            </a:xfrm>
            <a:custGeom>
              <a:avLst/>
              <a:gdLst/>
              <a:ahLst/>
              <a:cxnLst/>
              <a:rect r="r" b="b" t="t" l="l"/>
              <a:pathLst>
                <a:path h="253164" w="1247135">
                  <a:moveTo>
                    <a:pt x="84029" y="0"/>
                  </a:moveTo>
                  <a:lnTo>
                    <a:pt x="1163106" y="0"/>
                  </a:lnTo>
                  <a:cubicBezTo>
                    <a:pt x="1209513" y="0"/>
                    <a:pt x="1247135" y="37621"/>
                    <a:pt x="1247135" y="84029"/>
                  </a:cubicBezTo>
                  <a:lnTo>
                    <a:pt x="1247135" y="169135"/>
                  </a:lnTo>
                  <a:cubicBezTo>
                    <a:pt x="1247135" y="215543"/>
                    <a:pt x="1209513" y="253164"/>
                    <a:pt x="1163106" y="253164"/>
                  </a:cubicBezTo>
                  <a:lnTo>
                    <a:pt x="84029" y="253164"/>
                  </a:lnTo>
                  <a:cubicBezTo>
                    <a:pt x="37621" y="253164"/>
                    <a:pt x="0" y="215543"/>
                    <a:pt x="0" y="169135"/>
                  </a:cubicBezTo>
                  <a:lnTo>
                    <a:pt x="0" y="84029"/>
                  </a:lnTo>
                  <a:cubicBezTo>
                    <a:pt x="0" y="37621"/>
                    <a:pt x="37621" y="0"/>
                    <a:pt x="84029" y="0"/>
                  </a:cubicBezTo>
                  <a:close/>
                </a:path>
              </a:pathLst>
            </a:custGeom>
            <a:solidFill>
              <a:srgbClr val="D14835">
                <a:alpha val="14902"/>
              </a:srgbClr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0"/>
              <a:ext cx="1247135" cy="253164"/>
            </a:xfrm>
            <a:prstGeom prst="rect">
              <a:avLst/>
            </a:prstGeom>
          </p:spPr>
          <p:txBody>
            <a:bodyPr anchor="ctr" rtlCol="false" tIns="48433" lIns="48433" bIns="48433" rIns="48433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2529760" y="6903064"/>
            <a:ext cx="1426781" cy="947026"/>
          </a:xfrm>
          <a:custGeom>
            <a:avLst/>
            <a:gdLst/>
            <a:ahLst/>
            <a:cxnLst/>
            <a:rect r="r" b="b" t="t" l="l"/>
            <a:pathLst>
              <a:path h="947026" w="1426781">
                <a:moveTo>
                  <a:pt x="0" y="0"/>
                </a:moveTo>
                <a:lnTo>
                  <a:pt x="1426782" y="0"/>
                </a:lnTo>
                <a:lnTo>
                  <a:pt x="1426782" y="947026"/>
                </a:lnTo>
                <a:lnTo>
                  <a:pt x="0" y="9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2867813" y="7028920"/>
            <a:ext cx="750676" cy="695314"/>
          </a:xfrm>
          <a:custGeom>
            <a:avLst/>
            <a:gdLst/>
            <a:ahLst/>
            <a:cxnLst/>
            <a:rect r="r" b="b" t="t" l="l"/>
            <a:pathLst>
              <a:path h="695314" w="750676">
                <a:moveTo>
                  <a:pt x="0" y="0"/>
                </a:moveTo>
                <a:lnTo>
                  <a:pt x="750676" y="0"/>
                </a:lnTo>
                <a:lnTo>
                  <a:pt x="750676" y="695314"/>
                </a:lnTo>
                <a:lnTo>
                  <a:pt x="0" y="695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5" id="65"/>
          <p:cNvSpPr/>
          <p:nvPr/>
        </p:nvSpPr>
        <p:spPr>
          <a:xfrm>
            <a:off x="8990327" y="7469786"/>
            <a:ext cx="253050" cy="0"/>
          </a:xfrm>
          <a:prstGeom prst="line">
            <a:avLst/>
          </a:prstGeom>
          <a:ln cap="flat" w="28575">
            <a:solidFill>
              <a:srgbClr val="D14835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6" id="66"/>
          <p:cNvGrpSpPr/>
          <p:nvPr/>
        </p:nvGrpSpPr>
        <p:grpSpPr>
          <a:xfrm rot="0">
            <a:off x="1559172" y="5317597"/>
            <a:ext cx="15700128" cy="1294643"/>
            <a:chOff x="0" y="0"/>
            <a:chExt cx="20933504" cy="1726190"/>
          </a:xfrm>
        </p:grpSpPr>
        <p:grpSp>
          <p:nvGrpSpPr>
            <p:cNvPr name="Group 67" id="67"/>
            <p:cNvGrpSpPr/>
            <p:nvPr/>
          </p:nvGrpSpPr>
          <p:grpSpPr>
            <a:xfrm rot="0">
              <a:off x="5305354" y="214543"/>
              <a:ext cx="4394007" cy="1237928"/>
              <a:chOff x="0" y="0"/>
              <a:chExt cx="1177583" cy="331762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1177583" cy="331762"/>
              </a:xfrm>
              <a:custGeom>
                <a:avLst/>
                <a:gdLst/>
                <a:ahLst/>
                <a:cxnLst/>
                <a:rect r="r" b="b" t="t" l="l"/>
                <a:pathLst>
                  <a:path h="331762" w="1177583">
                    <a:moveTo>
                      <a:pt x="115113" y="0"/>
                    </a:moveTo>
                    <a:lnTo>
                      <a:pt x="1062471" y="0"/>
                    </a:lnTo>
                    <a:cubicBezTo>
                      <a:pt x="1093000" y="0"/>
                      <a:pt x="1122280" y="12128"/>
                      <a:pt x="1143868" y="33716"/>
                    </a:cubicBezTo>
                    <a:cubicBezTo>
                      <a:pt x="1165455" y="55303"/>
                      <a:pt x="1177583" y="84583"/>
                      <a:pt x="1177583" y="115113"/>
                    </a:cubicBezTo>
                    <a:lnTo>
                      <a:pt x="1177583" y="216649"/>
                    </a:lnTo>
                    <a:cubicBezTo>
                      <a:pt x="1177583" y="247179"/>
                      <a:pt x="1165455" y="276458"/>
                      <a:pt x="1143868" y="298046"/>
                    </a:cubicBezTo>
                    <a:cubicBezTo>
                      <a:pt x="1122280" y="319634"/>
                      <a:pt x="1093000" y="331762"/>
                      <a:pt x="1062471" y="331762"/>
                    </a:cubicBezTo>
                    <a:lnTo>
                      <a:pt x="115113" y="331762"/>
                    </a:lnTo>
                    <a:cubicBezTo>
                      <a:pt x="84583" y="331762"/>
                      <a:pt x="55303" y="319634"/>
                      <a:pt x="33716" y="298046"/>
                    </a:cubicBezTo>
                    <a:cubicBezTo>
                      <a:pt x="12128" y="276458"/>
                      <a:pt x="0" y="247179"/>
                      <a:pt x="0" y="216649"/>
                    </a:cubicBezTo>
                    <a:lnTo>
                      <a:pt x="0" y="115113"/>
                    </a:lnTo>
                    <a:cubicBezTo>
                      <a:pt x="0" y="84583"/>
                      <a:pt x="12128" y="55303"/>
                      <a:pt x="33716" y="33716"/>
                    </a:cubicBezTo>
                    <a:cubicBezTo>
                      <a:pt x="55303" y="12128"/>
                      <a:pt x="84583" y="0"/>
                      <a:pt x="11511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DD8033">
                    <a:alpha val="14902"/>
                  </a:srgbClr>
                </a:solidFill>
                <a:prstDash val="solid"/>
                <a:round/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9525"/>
                <a:ext cx="1177583" cy="322237"/>
              </a:xfrm>
              <a:prstGeom prst="rect">
                <a:avLst/>
              </a:prstGeom>
            </p:spPr>
            <p:txBody>
              <a:bodyPr anchor="ctr" rtlCol="false" tIns="37443" lIns="37443" bIns="37443" rIns="37443"/>
              <a:lstStyle/>
              <a:p>
                <a:pPr algn="ctr">
                  <a:lnSpc>
                    <a:spcPts val="2879"/>
                  </a:lnSpc>
                </a:pPr>
                <a:r>
                  <a:rPr lang="en-US" b="true" sz="2400">
                    <a:solidFill>
                      <a:srgbClr val="000000">
                        <a:alpha val="14902"/>
                      </a:srgbClr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Adapter sa communication</a:t>
                </a:r>
              </a:p>
            </p:txBody>
          </p:sp>
        </p:grpSp>
        <p:sp>
          <p:nvSpPr>
            <p:cNvPr name="AutoShape 70" id="70"/>
            <p:cNvSpPr/>
            <p:nvPr/>
          </p:nvSpPr>
          <p:spPr>
            <a:xfrm>
              <a:off x="4196114" y="856775"/>
              <a:ext cx="977773" cy="0"/>
            </a:xfrm>
            <a:prstGeom prst="line">
              <a:avLst/>
            </a:prstGeom>
            <a:ln cap="flat" w="38100">
              <a:solidFill>
                <a:srgbClr val="D87355">
                  <a:alpha val="14902"/>
                </a:srgbClr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71" id="71"/>
            <p:cNvGrpSpPr/>
            <p:nvPr/>
          </p:nvGrpSpPr>
          <p:grpSpPr>
            <a:xfrm rot="0">
              <a:off x="0" y="274372"/>
              <a:ext cx="4610766" cy="1126705"/>
              <a:chOff x="0" y="0"/>
              <a:chExt cx="1035859" cy="253127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0"/>
                <a:ext cx="1035859" cy="253127"/>
              </a:xfrm>
              <a:custGeom>
                <a:avLst/>
                <a:gdLst/>
                <a:ahLst/>
                <a:cxnLst/>
                <a:rect r="r" b="b" t="t" l="l"/>
                <a:pathLst>
                  <a:path h="253127" w="1035859">
                    <a:moveTo>
                      <a:pt x="109701" y="0"/>
                    </a:moveTo>
                    <a:lnTo>
                      <a:pt x="926158" y="0"/>
                    </a:lnTo>
                    <a:cubicBezTo>
                      <a:pt x="986745" y="0"/>
                      <a:pt x="1035859" y="49115"/>
                      <a:pt x="1035859" y="109701"/>
                    </a:cubicBezTo>
                    <a:lnTo>
                      <a:pt x="1035859" y="143426"/>
                    </a:lnTo>
                    <a:cubicBezTo>
                      <a:pt x="1035859" y="172520"/>
                      <a:pt x="1024302" y="200423"/>
                      <a:pt x="1003729" y="220996"/>
                    </a:cubicBezTo>
                    <a:cubicBezTo>
                      <a:pt x="983156" y="241569"/>
                      <a:pt x="955253" y="253127"/>
                      <a:pt x="926158" y="253127"/>
                    </a:cubicBezTo>
                    <a:lnTo>
                      <a:pt x="109701" y="253127"/>
                    </a:lnTo>
                    <a:cubicBezTo>
                      <a:pt x="49115" y="253127"/>
                      <a:pt x="0" y="204012"/>
                      <a:pt x="0" y="143426"/>
                    </a:cubicBezTo>
                    <a:lnTo>
                      <a:pt x="0" y="109701"/>
                    </a:lnTo>
                    <a:cubicBezTo>
                      <a:pt x="0" y="80606"/>
                      <a:pt x="11558" y="52704"/>
                      <a:pt x="32131" y="32131"/>
                    </a:cubicBezTo>
                    <a:cubicBezTo>
                      <a:pt x="52704" y="11558"/>
                      <a:pt x="80606" y="0"/>
                      <a:pt x="109701" y="0"/>
                    </a:cubicBezTo>
                    <a:close/>
                  </a:path>
                </a:pathLst>
              </a:custGeom>
              <a:solidFill>
                <a:srgbClr val="D87355">
                  <a:alpha val="14902"/>
                </a:srgbClr>
              </a:solidFill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0" y="0"/>
                <a:ext cx="1035859" cy="253127"/>
              </a:xfrm>
              <a:prstGeom prst="rect">
                <a:avLst/>
              </a:prstGeom>
            </p:spPr>
            <p:txBody>
              <a:bodyPr anchor="ctr" rtlCol="false" tIns="44665" lIns="44665" bIns="44665" rIns="44665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74" id="74"/>
            <p:cNvSpPr/>
            <p:nvPr/>
          </p:nvSpPr>
          <p:spPr>
            <a:xfrm flipH="false" flipV="false" rot="0">
              <a:off x="1468984" y="0"/>
              <a:ext cx="1672797" cy="1110319"/>
            </a:xfrm>
            <a:custGeom>
              <a:avLst/>
              <a:gdLst/>
              <a:ahLst/>
              <a:cxnLst/>
              <a:rect r="r" b="b" t="t" l="l"/>
              <a:pathLst>
                <a:path h="1110319" w="1672797">
                  <a:moveTo>
                    <a:pt x="0" y="0"/>
                  </a:moveTo>
                  <a:lnTo>
                    <a:pt x="1672798" y="0"/>
                  </a:lnTo>
                  <a:lnTo>
                    <a:pt x="1672798" y="1110319"/>
                  </a:lnTo>
                  <a:lnTo>
                    <a:pt x="0" y="111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1838753" y="22691"/>
              <a:ext cx="933260" cy="933260"/>
            </a:xfrm>
            <a:custGeom>
              <a:avLst/>
              <a:gdLst/>
              <a:ahLst/>
              <a:cxnLst/>
              <a:rect r="r" b="b" t="t" l="l"/>
              <a:pathLst>
                <a:path h="933260" w="933260">
                  <a:moveTo>
                    <a:pt x="0" y="0"/>
                  </a:moveTo>
                  <a:lnTo>
                    <a:pt x="933260" y="0"/>
                  </a:lnTo>
                  <a:lnTo>
                    <a:pt x="933260" y="933260"/>
                  </a:lnTo>
                  <a:lnTo>
                    <a:pt x="0" y="933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76" id="76"/>
            <p:cNvSpPr/>
            <p:nvPr/>
          </p:nvSpPr>
          <p:spPr>
            <a:xfrm flipV="true">
              <a:off x="9709493" y="875824"/>
              <a:ext cx="388610" cy="4752"/>
            </a:xfrm>
            <a:prstGeom prst="line">
              <a:avLst/>
            </a:prstGeom>
            <a:ln cap="flat" w="38100">
              <a:solidFill>
                <a:srgbClr val="D87355">
                  <a:alpha val="14902"/>
                </a:srgbClr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77" id="77"/>
            <p:cNvGrpSpPr/>
            <p:nvPr/>
          </p:nvGrpSpPr>
          <p:grpSpPr>
            <a:xfrm rot="0">
              <a:off x="10200169" y="214543"/>
              <a:ext cx="10733335" cy="1511647"/>
              <a:chOff x="0" y="0"/>
              <a:chExt cx="2876508" cy="405118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2876508" cy="405118"/>
              </a:xfrm>
              <a:custGeom>
                <a:avLst/>
                <a:gdLst/>
                <a:ahLst/>
                <a:cxnLst/>
                <a:rect r="r" b="b" t="t" l="l"/>
                <a:pathLst>
                  <a:path h="405118" w="2876508">
                    <a:moveTo>
                      <a:pt x="47125" y="0"/>
                    </a:moveTo>
                    <a:lnTo>
                      <a:pt x="2829383" y="0"/>
                    </a:lnTo>
                    <a:cubicBezTo>
                      <a:pt x="2855409" y="0"/>
                      <a:pt x="2876508" y="21098"/>
                      <a:pt x="2876508" y="47125"/>
                    </a:cubicBezTo>
                    <a:lnTo>
                      <a:pt x="2876508" y="357993"/>
                    </a:lnTo>
                    <a:cubicBezTo>
                      <a:pt x="2876508" y="370491"/>
                      <a:pt x="2871543" y="382478"/>
                      <a:pt x="2862705" y="391315"/>
                    </a:cubicBezTo>
                    <a:cubicBezTo>
                      <a:pt x="2853868" y="400153"/>
                      <a:pt x="2841881" y="405118"/>
                      <a:pt x="2829383" y="405118"/>
                    </a:cubicBezTo>
                    <a:lnTo>
                      <a:pt x="47125" y="405118"/>
                    </a:lnTo>
                    <a:cubicBezTo>
                      <a:pt x="34626" y="405118"/>
                      <a:pt x="22640" y="400153"/>
                      <a:pt x="13803" y="391315"/>
                    </a:cubicBezTo>
                    <a:cubicBezTo>
                      <a:pt x="4965" y="382478"/>
                      <a:pt x="0" y="370491"/>
                      <a:pt x="0" y="357993"/>
                    </a:cubicBezTo>
                    <a:lnTo>
                      <a:pt x="0" y="47125"/>
                    </a:lnTo>
                    <a:cubicBezTo>
                      <a:pt x="0" y="34626"/>
                      <a:pt x="4965" y="22640"/>
                      <a:pt x="13803" y="13803"/>
                    </a:cubicBezTo>
                    <a:cubicBezTo>
                      <a:pt x="22640" y="4965"/>
                      <a:pt x="34626" y="0"/>
                      <a:pt x="471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DD8033">
                    <a:alpha val="14902"/>
                  </a:srgbClr>
                </a:solidFill>
                <a:prstDash val="solid"/>
                <a:round/>
              </a:ln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0" y="0"/>
                <a:ext cx="2876508" cy="405118"/>
              </a:xfrm>
              <a:prstGeom prst="rect">
                <a:avLst/>
              </a:prstGeom>
            </p:spPr>
            <p:txBody>
              <a:bodyPr anchor="ctr" rtlCol="false" tIns="37443" lIns="37443" bIns="37443" rIns="37443"/>
              <a:lstStyle/>
              <a:p>
                <a:pPr algn="ctr">
                  <a:lnSpc>
                    <a:spcPts val="2520"/>
                  </a:lnSpc>
                </a:pPr>
                <a:r>
                  <a:rPr lang="en-US" sz="2100" b="true">
                    <a:solidFill>
                      <a:srgbClr val="000000">
                        <a:alpha val="14902"/>
                      </a:srgbClr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Parler lentement et simplement, vérifier la compréhension, ne pas infantiliser, reprendre contact, s’assurer du suivi </a:t>
                </a:r>
              </a:p>
              <a:p>
                <a:pPr algn="ctr">
                  <a:lnSpc>
                    <a:spcPts val="2520"/>
                  </a:lnSpc>
                </a:pPr>
                <a:r>
                  <a:rPr lang="en-US" b="true" sz="2100">
                    <a:solidFill>
                      <a:srgbClr val="000000">
                        <a:alpha val="14902"/>
                      </a:srgbClr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et de l’intégration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477875" y="798150"/>
            <a:ext cx="1249288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Co-construire le processus idéal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104185" y="2295043"/>
            <a:ext cx="3538089" cy="1290395"/>
            <a:chOff x="0" y="0"/>
            <a:chExt cx="1264266" cy="46109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64266" cy="461097"/>
            </a:xfrm>
            <a:custGeom>
              <a:avLst/>
              <a:gdLst/>
              <a:ahLst/>
              <a:cxnLst/>
              <a:rect r="r" b="b" t="t" l="l"/>
              <a:pathLst>
                <a:path h="461097" w="1264266">
                  <a:moveTo>
                    <a:pt x="107220" y="0"/>
                  </a:moveTo>
                  <a:lnTo>
                    <a:pt x="1157045" y="0"/>
                  </a:lnTo>
                  <a:cubicBezTo>
                    <a:pt x="1216262" y="0"/>
                    <a:pt x="1264266" y="48004"/>
                    <a:pt x="1264266" y="107220"/>
                  </a:cubicBezTo>
                  <a:lnTo>
                    <a:pt x="1264266" y="353877"/>
                  </a:lnTo>
                  <a:cubicBezTo>
                    <a:pt x="1264266" y="382313"/>
                    <a:pt x="1252969" y="409585"/>
                    <a:pt x="1232862" y="429693"/>
                  </a:cubicBezTo>
                  <a:cubicBezTo>
                    <a:pt x="1212754" y="449801"/>
                    <a:pt x="1185482" y="461097"/>
                    <a:pt x="1157045" y="461097"/>
                  </a:cubicBezTo>
                  <a:lnTo>
                    <a:pt x="107220" y="461097"/>
                  </a:lnTo>
                  <a:cubicBezTo>
                    <a:pt x="48004" y="461097"/>
                    <a:pt x="0" y="413093"/>
                    <a:pt x="0" y="353877"/>
                  </a:cubicBezTo>
                  <a:lnTo>
                    <a:pt x="0" y="107220"/>
                  </a:lnTo>
                  <a:cubicBezTo>
                    <a:pt x="0" y="48004"/>
                    <a:pt x="48004" y="0"/>
                    <a:pt x="1072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99B246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1264266" cy="451572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Être conscient·e </a:t>
              </a:r>
            </a:p>
            <a:p>
              <a:pPr algn="ctr">
                <a:lnSpc>
                  <a:spcPts val="2879"/>
                </a:lnSpc>
              </a:pPr>
              <a:r>
                <a:rPr lang="en-US" sz="2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 ses biais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3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ajuster son attitude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>
            <a:off x="4152107" y="2925952"/>
            <a:ext cx="882339" cy="0"/>
          </a:xfrm>
          <a:prstGeom prst="line">
            <a:avLst/>
          </a:prstGeom>
          <a:ln cap="flat" w="28575">
            <a:solidFill>
              <a:srgbClr val="99B246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27" id="27"/>
          <p:cNvGrpSpPr/>
          <p:nvPr/>
        </p:nvGrpSpPr>
        <p:grpSpPr>
          <a:xfrm rot="0">
            <a:off x="2124869" y="2394401"/>
            <a:ext cx="2353350" cy="887410"/>
            <a:chOff x="0" y="0"/>
            <a:chExt cx="664220" cy="25046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4220" cy="250466"/>
            </a:xfrm>
            <a:custGeom>
              <a:avLst/>
              <a:gdLst/>
              <a:ahLst/>
              <a:cxnLst/>
              <a:rect r="r" b="b" t="t" l="l"/>
              <a:pathLst>
                <a:path h="250466" w="664220">
                  <a:moveTo>
                    <a:pt x="125233" y="0"/>
                  </a:moveTo>
                  <a:lnTo>
                    <a:pt x="538986" y="0"/>
                  </a:lnTo>
                  <a:cubicBezTo>
                    <a:pt x="608151" y="0"/>
                    <a:pt x="664220" y="56069"/>
                    <a:pt x="664220" y="125233"/>
                  </a:cubicBezTo>
                  <a:lnTo>
                    <a:pt x="664220" y="125233"/>
                  </a:lnTo>
                  <a:cubicBezTo>
                    <a:pt x="664220" y="194398"/>
                    <a:pt x="608151" y="250466"/>
                    <a:pt x="538986" y="250466"/>
                  </a:cubicBezTo>
                  <a:lnTo>
                    <a:pt x="125233" y="250466"/>
                  </a:lnTo>
                  <a:cubicBezTo>
                    <a:pt x="56069" y="250466"/>
                    <a:pt x="0" y="194398"/>
                    <a:pt x="0" y="125233"/>
                  </a:cubicBezTo>
                  <a:lnTo>
                    <a:pt x="0" y="125233"/>
                  </a:lnTo>
                  <a:cubicBezTo>
                    <a:pt x="0" y="56069"/>
                    <a:pt x="56069" y="0"/>
                    <a:pt x="125233" y="0"/>
                  </a:cubicBez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664220" cy="250466"/>
            </a:xfrm>
            <a:prstGeom prst="rect">
              <a:avLst/>
            </a:prstGeom>
          </p:spPr>
          <p:txBody>
            <a:bodyPr anchor="ctr" rtlCol="false" tIns="47404" lIns="47404" bIns="47404" rIns="47404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2635710" y="2251754"/>
            <a:ext cx="1331668" cy="883895"/>
          </a:xfrm>
          <a:custGeom>
            <a:avLst/>
            <a:gdLst/>
            <a:ahLst/>
            <a:cxnLst/>
            <a:rect r="r" b="b" t="t" l="l"/>
            <a:pathLst>
              <a:path h="883895" w="1331668">
                <a:moveTo>
                  <a:pt x="0" y="0"/>
                </a:moveTo>
                <a:lnTo>
                  <a:pt x="1331669" y="0"/>
                </a:lnTo>
                <a:lnTo>
                  <a:pt x="1331669" y="883895"/>
                </a:lnTo>
                <a:lnTo>
                  <a:pt x="0" y="883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991846" y="2230587"/>
            <a:ext cx="619397" cy="671929"/>
          </a:xfrm>
          <a:custGeom>
            <a:avLst/>
            <a:gdLst/>
            <a:ahLst/>
            <a:cxnLst/>
            <a:rect r="r" b="b" t="t" l="l"/>
            <a:pathLst>
              <a:path h="671929" w="619397">
                <a:moveTo>
                  <a:pt x="0" y="0"/>
                </a:moveTo>
                <a:lnTo>
                  <a:pt x="619397" y="0"/>
                </a:lnTo>
                <a:lnTo>
                  <a:pt x="619397" y="671929"/>
                </a:lnTo>
                <a:lnTo>
                  <a:pt x="0" y="671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2" id="32"/>
          <p:cNvSpPr/>
          <p:nvPr/>
        </p:nvSpPr>
        <p:spPr>
          <a:xfrm>
            <a:off x="8641946" y="2930532"/>
            <a:ext cx="287803" cy="0"/>
          </a:xfrm>
          <a:prstGeom prst="line">
            <a:avLst/>
          </a:prstGeom>
          <a:ln cap="flat" w="28575">
            <a:solidFill>
              <a:srgbClr val="99B246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3" id="33"/>
          <p:cNvGrpSpPr/>
          <p:nvPr/>
        </p:nvGrpSpPr>
        <p:grpSpPr>
          <a:xfrm rot="0">
            <a:off x="9032866" y="2230587"/>
            <a:ext cx="8333741" cy="1344593"/>
            <a:chOff x="0" y="0"/>
            <a:chExt cx="2977896" cy="48046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977896" cy="480464"/>
            </a:xfrm>
            <a:custGeom>
              <a:avLst/>
              <a:gdLst/>
              <a:ahLst/>
              <a:cxnLst/>
              <a:rect r="r" b="b" t="t" l="l"/>
              <a:pathLst>
                <a:path h="480464" w="2977896">
                  <a:moveTo>
                    <a:pt x="45520" y="0"/>
                  </a:moveTo>
                  <a:lnTo>
                    <a:pt x="2932376" y="0"/>
                  </a:lnTo>
                  <a:cubicBezTo>
                    <a:pt x="2944449" y="0"/>
                    <a:pt x="2956027" y="4796"/>
                    <a:pt x="2964564" y="13333"/>
                  </a:cubicBezTo>
                  <a:cubicBezTo>
                    <a:pt x="2973101" y="21869"/>
                    <a:pt x="2977896" y="33448"/>
                    <a:pt x="2977896" y="45520"/>
                  </a:cubicBezTo>
                  <a:lnTo>
                    <a:pt x="2977896" y="434943"/>
                  </a:lnTo>
                  <a:cubicBezTo>
                    <a:pt x="2977896" y="460083"/>
                    <a:pt x="2957516" y="480464"/>
                    <a:pt x="2932376" y="480464"/>
                  </a:cubicBezTo>
                  <a:lnTo>
                    <a:pt x="45520" y="480464"/>
                  </a:lnTo>
                  <a:cubicBezTo>
                    <a:pt x="20380" y="480464"/>
                    <a:pt x="0" y="460083"/>
                    <a:pt x="0" y="434943"/>
                  </a:cubicBezTo>
                  <a:lnTo>
                    <a:pt x="0" y="45520"/>
                  </a:lnTo>
                  <a:cubicBezTo>
                    <a:pt x="0" y="20380"/>
                    <a:pt x="20380" y="0"/>
                    <a:pt x="455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99B246"/>
              </a:solidFill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2977896" cy="489989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9144000" y="2468752"/>
            <a:ext cx="7973891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Attitudes inclusives, respecter et valoriser la diversité, inviter à participer à la vie communautaire et l’organisation d’événements, …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169324" y="1696483"/>
            <a:ext cx="1218978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</a:t>
            </a: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ilier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924646" y="1640769"/>
            <a:ext cx="2698082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b="true" sz="2600" spc="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clé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5400000">
            <a:off x="10789224" y="1625403"/>
            <a:ext cx="270844" cy="506250"/>
          </a:xfrm>
          <a:custGeom>
            <a:avLst/>
            <a:gdLst/>
            <a:ahLst/>
            <a:cxnLst/>
            <a:rect r="r" b="b" t="t" l="l"/>
            <a:pathLst>
              <a:path h="506250" w="270844">
                <a:moveTo>
                  <a:pt x="0" y="0"/>
                </a:moveTo>
                <a:lnTo>
                  <a:pt x="270844" y="0"/>
                </a:lnTo>
                <a:lnTo>
                  <a:pt x="270844" y="506250"/>
                </a:lnTo>
                <a:lnTo>
                  <a:pt x="0" y="50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9529524" y="8329854"/>
            <a:ext cx="7651545" cy="946538"/>
            <a:chOff x="0" y="0"/>
            <a:chExt cx="2734127" cy="33822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734127" cy="338226"/>
            </a:xfrm>
            <a:custGeom>
              <a:avLst/>
              <a:gdLst/>
              <a:ahLst/>
              <a:cxnLst/>
              <a:rect r="r" b="b" t="t" l="l"/>
              <a:pathLst>
                <a:path h="338226" w="2734127">
                  <a:moveTo>
                    <a:pt x="49579" y="0"/>
                  </a:moveTo>
                  <a:lnTo>
                    <a:pt x="2684549" y="0"/>
                  </a:lnTo>
                  <a:cubicBezTo>
                    <a:pt x="2711930" y="0"/>
                    <a:pt x="2734127" y="22197"/>
                    <a:pt x="2734127" y="49579"/>
                  </a:cubicBezTo>
                  <a:lnTo>
                    <a:pt x="2734127" y="288648"/>
                  </a:lnTo>
                  <a:cubicBezTo>
                    <a:pt x="2734127" y="316029"/>
                    <a:pt x="2711930" y="338226"/>
                    <a:pt x="2684549" y="338226"/>
                  </a:cubicBezTo>
                  <a:lnTo>
                    <a:pt x="49579" y="338226"/>
                  </a:lnTo>
                  <a:cubicBezTo>
                    <a:pt x="22197" y="338226"/>
                    <a:pt x="0" y="316029"/>
                    <a:pt x="0" y="288648"/>
                  </a:cubicBezTo>
                  <a:lnTo>
                    <a:pt x="0" y="49579"/>
                  </a:lnTo>
                  <a:cubicBezTo>
                    <a:pt x="0" y="22197"/>
                    <a:pt x="22197" y="0"/>
                    <a:pt x="495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0"/>
              <a:ext cx="2734127" cy="33822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Faire sentir la personne attendue et à l’aise, accueil chaleureux et sécurisant,</a:t>
              </a:r>
              <a:r>
                <a:rPr lang="en-US" sz="21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parler calmement</a:t>
              </a:r>
            </a:p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33128" y="8360873"/>
            <a:ext cx="5498365" cy="965371"/>
            <a:chOff x="0" y="0"/>
            <a:chExt cx="1461378" cy="25658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61378" cy="256580"/>
            </a:xfrm>
            <a:custGeom>
              <a:avLst/>
              <a:gdLst/>
              <a:ahLst/>
              <a:cxnLst/>
              <a:rect r="r" b="b" t="t" l="l"/>
              <a:pathLst>
                <a:path h="256580" w="1461378">
                  <a:moveTo>
                    <a:pt x="68994" y="0"/>
                  </a:moveTo>
                  <a:lnTo>
                    <a:pt x="1392384" y="0"/>
                  </a:lnTo>
                  <a:cubicBezTo>
                    <a:pt x="1430488" y="0"/>
                    <a:pt x="1461378" y="30890"/>
                    <a:pt x="1461378" y="68994"/>
                  </a:cubicBezTo>
                  <a:lnTo>
                    <a:pt x="1461378" y="187586"/>
                  </a:lnTo>
                  <a:cubicBezTo>
                    <a:pt x="1461378" y="225691"/>
                    <a:pt x="1430488" y="256580"/>
                    <a:pt x="1392384" y="256580"/>
                  </a:cubicBezTo>
                  <a:lnTo>
                    <a:pt x="68994" y="256580"/>
                  </a:lnTo>
                  <a:cubicBezTo>
                    <a:pt x="30890" y="256580"/>
                    <a:pt x="0" y="225691"/>
                    <a:pt x="0" y="187586"/>
                  </a:cubicBezTo>
                  <a:lnTo>
                    <a:pt x="0" y="68994"/>
                  </a:lnTo>
                  <a:cubicBezTo>
                    <a:pt x="0" y="30890"/>
                    <a:pt x="30890" y="0"/>
                    <a:pt x="68994" y="0"/>
                  </a:cubicBezTo>
                  <a:close/>
                </a:path>
              </a:pathLst>
            </a:custGeom>
            <a:solidFill>
              <a:srgbClr val="A6715E">
                <a:alpha val="14902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0"/>
              <a:ext cx="1461378" cy="256580"/>
            </a:xfrm>
            <a:prstGeom prst="rect">
              <a:avLst/>
            </a:prstGeom>
          </p:spPr>
          <p:txBody>
            <a:bodyPr anchor="ctr" rtlCol="false" tIns="50339" lIns="50339" bIns="50339" rIns="50339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2504070" y="8274802"/>
            <a:ext cx="1414140" cy="938635"/>
          </a:xfrm>
          <a:custGeom>
            <a:avLst/>
            <a:gdLst/>
            <a:ahLst/>
            <a:cxnLst/>
            <a:rect r="r" b="b" t="t" l="l"/>
            <a:pathLst>
              <a:path h="938635" w="1414140">
                <a:moveTo>
                  <a:pt x="0" y="0"/>
                </a:moveTo>
                <a:lnTo>
                  <a:pt x="1414140" y="0"/>
                </a:lnTo>
                <a:lnTo>
                  <a:pt x="1414140" y="938635"/>
                </a:lnTo>
                <a:lnTo>
                  <a:pt x="0" y="9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841452" y="8289286"/>
            <a:ext cx="765492" cy="665340"/>
          </a:xfrm>
          <a:custGeom>
            <a:avLst/>
            <a:gdLst/>
            <a:ahLst/>
            <a:cxnLst/>
            <a:rect r="r" b="b" t="t" l="l"/>
            <a:pathLst>
              <a:path h="665340" w="765492">
                <a:moveTo>
                  <a:pt x="0" y="0"/>
                </a:moveTo>
                <a:lnTo>
                  <a:pt x="765492" y="0"/>
                </a:lnTo>
                <a:lnTo>
                  <a:pt x="765492" y="665340"/>
                </a:lnTo>
                <a:lnTo>
                  <a:pt x="0" y="665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6488930" y="8329854"/>
            <a:ext cx="2640573" cy="928446"/>
            <a:chOff x="0" y="0"/>
            <a:chExt cx="943556" cy="33176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43556" cy="331762"/>
            </a:xfrm>
            <a:custGeom>
              <a:avLst/>
              <a:gdLst/>
              <a:ahLst/>
              <a:cxnLst/>
              <a:rect r="r" b="b" t="t" l="l"/>
              <a:pathLst>
                <a:path h="331762" w="943556">
                  <a:moveTo>
                    <a:pt x="143664" y="0"/>
                  </a:moveTo>
                  <a:lnTo>
                    <a:pt x="799893" y="0"/>
                  </a:lnTo>
                  <a:cubicBezTo>
                    <a:pt x="879236" y="0"/>
                    <a:pt x="943556" y="64320"/>
                    <a:pt x="943556" y="143664"/>
                  </a:cubicBezTo>
                  <a:lnTo>
                    <a:pt x="943556" y="188098"/>
                  </a:lnTo>
                  <a:cubicBezTo>
                    <a:pt x="943556" y="267441"/>
                    <a:pt x="879236" y="331762"/>
                    <a:pt x="799893" y="331762"/>
                  </a:cubicBezTo>
                  <a:lnTo>
                    <a:pt x="143664" y="331762"/>
                  </a:lnTo>
                  <a:cubicBezTo>
                    <a:pt x="64320" y="331762"/>
                    <a:pt x="0" y="267441"/>
                    <a:pt x="0" y="188098"/>
                  </a:cubicBezTo>
                  <a:lnTo>
                    <a:pt x="0" y="143664"/>
                  </a:lnTo>
                  <a:cubicBezTo>
                    <a:pt x="0" y="64320"/>
                    <a:pt x="64320" y="0"/>
                    <a:pt x="143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6715E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9525"/>
              <a:ext cx="943556" cy="322237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Créer un climat sécurisant</a:t>
              </a:r>
            </a:p>
          </p:txBody>
        </p:sp>
      </p:grpSp>
      <p:sp>
        <p:nvSpPr>
          <p:cNvPr name="AutoShape 51" id="51"/>
          <p:cNvSpPr/>
          <p:nvPr/>
        </p:nvSpPr>
        <p:spPr>
          <a:xfrm>
            <a:off x="5947163" y="8814810"/>
            <a:ext cx="44700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2" id="52"/>
          <p:cNvSpPr/>
          <p:nvPr/>
        </p:nvSpPr>
        <p:spPr>
          <a:xfrm>
            <a:off x="9129503" y="8779790"/>
            <a:ext cx="274262" cy="0"/>
          </a:xfrm>
          <a:prstGeom prst="line">
            <a:avLst/>
          </a:prstGeom>
          <a:ln cap="flat" w="28575">
            <a:solidFill>
              <a:srgbClr val="A6715E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53" id="53"/>
          <p:cNvGrpSpPr/>
          <p:nvPr/>
        </p:nvGrpSpPr>
        <p:grpSpPr>
          <a:xfrm rot="0">
            <a:off x="9235987" y="6859890"/>
            <a:ext cx="8027556" cy="1053516"/>
            <a:chOff x="0" y="0"/>
            <a:chExt cx="2868487" cy="376453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868488" cy="376453"/>
            </a:xfrm>
            <a:custGeom>
              <a:avLst/>
              <a:gdLst/>
              <a:ahLst/>
              <a:cxnLst/>
              <a:rect r="r" b="b" t="t" l="l"/>
              <a:pathLst>
                <a:path h="376453" w="2868488">
                  <a:moveTo>
                    <a:pt x="47256" y="0"/>
                  </a:moveTo>
                  <a:lnTo>
                    <a:pt x="2821231" y="0"/>
                  </a:lnTo>
                  <a:cubicBezTo>
                    <a:pt x="2833764" y="0"/>
                    <a:pt x="2845784" y="4979"/>
                    <a:pt x="2854646" y="13841"/>
                  </a:cubicBezTo>
                  <a:cubicBezTo>
                    <a:pt x="2863509" y="22703"/>
                    <a:pt x="2868488" y="34723"/>
                    <a:pt x="2868488" y="47256"/>
                  </a:cubicBezTo>
                  <a:lnTo>
                    <a:pt x="2868488" y="329197"/>
                  </a:lnTo>
                  <a:cubicBezTo>
                    <a:pt x="2868488" y="341730"/>
                    <a:pt x="2863509" y="353750"/>
                    <a:pt x="2854646" y="362612"/>
                  </a:cubicBezTo>
                  <a:cubicBezTo>
                    <a:pt x="2845784" y="371474"/>
                    <a:pt x="2833764" y="376453"/>
                    <a:pt x="2821231" y="376453"/>
                  </a:cubicBezTo>
                  <a:lnTo>
                    <a:pt x="47256" y="376453"/>
                  </a:lnTo>
                  <a:cubicBezTo>
                    <a:pt x="34723" y="376453"/>
                    <a:pt x="22703" y="371474"/>
                    <a:pt x="13841" y="362612"/>
                  </a:cubicBezTo>
                  <a:cubicBezTo>
                    <a:pt x="4979" y="353750"/>
                    <a:pt x="0" y="341730"/>
                    <a:pt x="0" y="329197"/>
                  </a:cubicBezTo>
                  <a:lnTo>
                    <a:pt x="0" y="47256"/>
                  </a:lnTo>
                  <a:cubicBezTo>
                    <a:pt x="0" y="34723"/>
                    <a:pt x="4979" y="22703"/>
                    <a:pt x="13841" y="13841"/>
                  </a:cubicBezTo>
                  <a:cubicBezTo>
                    <a:pt x="22703" y="4979"/>
                    <a:pt x="34723" y="0"/>
                    <a:pt x="47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D14835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0"/>
              <a:ext cx="2868487" cy="37645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520"/>
                </a:lnSpc>
              </a:pPr>
              <a:r>
                <a:rPr lang="en-US" b="true" sz="2100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Montrer que l’on écoute et comprend les sentiments de l’autre sans jugement, nommer l’émotion observée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5723492" y="6946238"/>
            <a:ext cx="3266834" cy="967169"/>
            <a:chOff x="0" y="0"/>
            <a:chExt cx="1167338" cy="345598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167338" cy="345598"/>
            </a:xfrm>
            <a:custGeom>
              <a:avLst/>
              <a:gdLst/>
              <a:ahLst/>
              <a:cxnLst/>
              <a:rect r="r" b="b" t="t" l="l"/>
              <a:pathLst>
                <a:path h="345598" w="1167338">
                  <a:moveTo>
                    <a:pt x="116123" y="0"/>
                  </a:moveTo>
                  <a:lnTo>
                    <a:pt x="1051215" y="0"/>
                  </a:lnTo>
                  <a:cubicBezTo>
                    <a:pt x="1115348" y="0"/>
                    <a:pt x="1167338" y="51990"/>
                    <a:pt x="1167338" y="116123"/>
                  </a:cubicBezTo>
                  <a:lnTo>
                    <a:pt x="1167338" y="229476"/>
                  </a:lnTo>
                  <a:cubicBezTo>
                    <a:pt x="1167338" y="260273"/>
                    <a:pt x="1155104" y="289810"/>
                    <a:pt x="1133327" y="311587"/>
                  </a:cubicBezTo>
                  <a:cubicBezTo>
                    <a:pt x="1111549" y="333364"/>
                    <a:pt x="1082013" y="345598"/>
                    <a:pt x="1051215" y="345598"/>
                  </a:cubicBezTo>
                  <a:lnTo>
                    <a:pt x="116123" y="345598"/>
                  </a:lnTo>
                  <a:cubicBezTo>
                    <a:pt x="85325" y="345598"/>
                    <a:pt x="55789" y="333364"/>
                    <a:pt x="34012" y="311587"/>
                  </a:cubicBezTo>
                  <a:cubicBezTo>
                    <a:pt x="12234" y="289810"/>
                    <a:pt x="0" y="260273"/>
                    <a:pt x="0" y="229476"/>
                  </a:cubicBezTo>
                  <a:lnTo>
                    <a:pt x="0" y="116123"/>
                  </a:lnTo>
                  <a:cubicBezTo>
                    <a:pt x="0" y="85325"/>
                    <a:pt x="12234" y="55789"/>
                    <a:pt x="34012" y="34012"/>
                  </a:cubicBezTo>
                  <a:cubicBezTo>
                    <a:pt x="55789" y="12234"/>
                    <a:pt x="85325" y="0"/>
                    <a:pt x="116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14835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9525"/>
              <a:ext cx="1167338" cy="336073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Reconnaître et</a:t>
              </a:r>
            </a:p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valider les émotions</a:t>
              </a:r>
            </a:p>
          </p:txBody>
        </p:sp>
      </p:grpSp>
      <p:sp>
        <p:nvSpPr>
          <p:cNvPr name="AutoShape 59" id="59"/>
          <p:cNvSpPr/>
          <p:nvPr/>
        </p:nvSpPr>
        <p:spPr>
          <a:xfrm>
            <a:off x="5352884" y="7400936"/>
            <a:ext cx="370609" cy="0"/>
          </a:xfrm>
          <a:prstGeom prst="line">
            <a:avLst/>
          </a:prstGeom>
          <a:ln cap="flat" w="28575">
            <a:solidFill>
              <a:srgbClr val="D14835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0" id="60"/>
          <p:cNvGrpSpPr/>
          <p:nvPr/>
        </p:nvGrpSpPr>
        <p:grpSpPr>
          <a:xfrm rot="0">
            <a:off x="925033" y="7040141"/>
            <a:ext cx="4514555" cy="916439"/>
            <a:chOff x="0" y="0"/>
            <a:chExt cx="1247135" cy="25316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247135" cy="253164"/>
            </a:xfrm>
            <a:custGeom>
              <a:avLst/>
              <a:gdLst/>
              <a:ahLst/>
              <a:cxnLst/>
              <a:rect r="r" b="b" t="t" l="l"/>
              <a:pathLst>
                <a:path h="253164" w="1247135">
                  <a:moveTo>
                    <a:pt x="84029" y="0"/>
                  </a:moveTo>
                  <a:lnTo>
                    <a:pt x="1163106" y="0"/>
                  </a:lnTo>
                  <a:cubicBezTo>
                    <a:pt x="1209513" y="0"/>
                    <a:pt x="1247135" y="37621"/>
                    <a:pt x="1247135" y="84029"/>
                  </a:cubicBezTo>
                  <a:lnTo>
                    <a:pt x="1247135" y="169135"/>
                  </a:lnTo>
                  <a:cubicBezTo>
                    <a:pt x="1247135" y="215543"/>
                    <a:pt x="1209513" y="253164"/>
                    <a:pt x="1163106" y="253164"/>
                  </a:cubicBezTo>
                  <a:lnTo>
                    <a:pt x="84029" y="253164"/>
                  </a:lnTo>
                  <a:cubicBezTo>
                    <a:pt x="37621" y="253164"/>
                    <a:pt x="0" y="215543"/>
                    <a:pt x="0" y="169135"/>
                  </a:cubicBezTo>
                  <a:lnTo>
                    <a:pt x="0" y="84029"/>
                  </a:lnTo>
                  <a:cubicBezTo>
                    <a:pt x="0" y="37621"/>
                    <a:pt x="37621" y="0"/>
                    <a:pt x="84029" y="0"/>
                  </a:cubicBezTo>
                  <a:close/>
                </a:path>
              </a:pathLst>
            </a:custGeom>
            <a:solidFill>
              <a:srgbClr val="D14835">
                <a:alpha val="14902"/>
              </a:srgbClr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0"/>
              <a:ext cx="1247135" cy="253164"/>
            </a:xfrm>
            <a:prstGeom prst="rect">
              <a:avLst/>
            </a:prstGeom>
          </p:spPr>
          <p:txBody>
            <a:bodyPr anchor="ctr" rtlCol="false" tIns="48433" lIns="48433" bIns="48433" rIns="48433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2529760" y="6903064"/>
            <a:ext cx="1426781" cy="947026"/>
          </a:xfrm>
          <a:custGeom>
            <a:avLst/>
            <a:gdLst/>
            <a:ahLst/>
            <a:cxnLst/>
            <a:rect r="r" b="b" t="t" l="l"/>
            <a:pathLst>
              <a:path h="947026" w="1426781">
                <a:moveTo>
                  <a:pt x="0" y="0"/>
                </a:moveTo>
                <a:lnTo>
                  <a:pt x="1426782" y="0"/>
                </a:lnTo>
                <a:lnTo>
                  <a:pt x="1426782" y="947026"/>
                </a:lnTo>
                <a:lnTo>
                  <a:pt x="0" y="9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2867813" y="7028920"/>
            <a:ext cx="750676" cy="695314"/>
          </a:xfrm>
          <a:custGeom>
            <a:avLst/>
            <a:gdLst/>
            <a:ahLst/>
            <a:cxnLst/>
            <a:rect r="r" b="b" t="t" l="l"/>
            <a:pathLst>
              <a:path h="695314" w="750676">
                <a:moveTo>
                  <a:pt x="0" y="0"/>
                </a:moveTo>
                <a:lnTo>
                  <a:pt x="750676" y="0"/>
                </a:lnTo>
                <a:lnTo>
                  <a:pt x="750676" y="695314"/>
                </a:lnTo>
                <a:lnTo>
                  <a:pt x="0" y="695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5" id="65"/>
          <p:cNvSpPr/>
          <p:nvPr/>
        </p:nvSpPr>
        <p:spPr>
          <a:xfrm>
            <a:off x="8969593" y="7386648"/>
            <a:ext cx="253050" cy="0"/>
          </a:xfrm>
          <a:prstGeom prst="line">
            <a:avLst/>
          </a:prstGeom>
          <a:ln cap="flat" w="28575">
            <a:solidFill>
              <a:srgbClr val="D14835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66" id="66"/>
          <p:cNvGrpSpPr/>
          <p:nvPr/>
        </p:nvGrpSpPr>
        <p:grpSpPr>
          <a:xfrm rot="0">
            <a:off x="5439588" y="3732000"/>
            <a:ext cx="3202687" cy="1290396"/>
            <a:chOff x="0" y="0"/>
            <a:chExt cx="1144416" cy="461097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144416" cy="461097"/>
            </a:xfrm>
            <a:custGeom>
              <a:avLst/>
              <a:gdLst/>
              <a:ahLst/>
              <a:cxnLst/>
              <a:rect r="r" b="b" t="t" l="l"/>
              <a:pathLst>
                <a:path h="461097" w="1144416">
                  <a:moveTo>
                    <a:pt x="118449" y="0"/>
                  </a:moveTo>
                  <a:lnTo>
                    <a:pt x="1025968" y="0"/>
                  </a:lnTo>
                  <a:cubicBezTo>
                    <a:pt x="1091385" y="0"/>
                    <a:pt x="1144416" y="53031"/>
                    <a:pt x="1144416" y="118449"/>
                  </a:cubicBezTo>
                  <a:lnTo>
                    <a:pt x="1144416" y="342649"/>
                  </a:lnTo>
                  <a:cubicBezTo>
                    <a:pt x="1144416" y="374063"/>
                    <a:pt x="1131937" y="404191"/>
                    <a:pt x="1109723" y="426404"/>
                  </a:cubicBezTo>
                  <a:cubicBezTo>
                    <a:pt x="1087510" y="448618"/>
                    <a:pt x="1057382" y="461097"/>
                    <a:pt x="1025968" y="461097"/>
                  </a:cubicBezTo>
                  <a:lnTo>
                    <a:pt x="118449" y="461097"/>
                  </a:lnTo>
                  <a:cubicBezTo>
                    <a:pt x="53031" y="461097"/>
                    <a:pt x="0" y="408066"/>
                    <a:pt x="0" y="342649"/>
                  </a:cubicBezTo>
                  <a:lnTo>
                    <a:pt x="0" y="118449"/>
                  </a:lnTo>
                  <a:cubicBezTo>
                    <a:pt x="0" y="53031"/>
                    <a:pt x="53031" y="0"/>
                    <a:pt x="118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BD59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9525"/>
              <a:ext cx="1144416" cy="451572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00000">
                      <a:alpha val="14902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Offrir de l’information claire et accessible</a:t>
              </a:r>
            </a:p>
          </p:txBody>
        </p:sp>
      </p:grpSp>
      <p:sp>
        <p:nvSpPr>
          <p:cNvPr name="AutoShape 69" id="69"/>
          <p:cNvSpPr/>
          <p:nvPr/>
        </p:nvSpPr>
        <p:spPr>
          <a:xfrm>
            <a:off x="4593277" y="4432551"/>
            <a:ext cx="813369" cy="0"/>
          </a:xfrm>
          <a:prstGeom prst="line">
            <a:avLst/>
          </a:prstGeom>
          <a:ln cap="flat" w="28575">
            <a:solidFill>
              <a:srgbClr val="FFBD59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70" id="70"/>
          <p:cNvGrpSpPr/>
          <p:nvPr/>
        </p:nvGrpSpPr>
        <p:grpSpPr>
          <a:xfrm rot="0">
            <a:off x="1822409" y="3897408"/>
            <a:ext cx="2982527" cy="933488"/>
            <a:chOff x="0" y="0"/>
            <a:chExt cx="838892" cy="262561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38892" cy="262561"/>
            </a:xfrm>
            <a:custGeom>
              <a:avLst/>
              <a:gdLst/>
              <a:ahLst/>
              <a:cxnLst/>
              <a:rect r="r" b="b" t="t" l="l"/>
              <a:pathLst>
                <a:path h="262561" w="838892">
                  <a:moveTo>
                    <a:pt x="127192" y="0"/>
                  </a:moveTo>
                  <a:lnTo>
                    <a:pt x="711699" y="0"/>
                  </a:lnTo>
                  <a:cubicBezTo>
                    <a:pt x="781946" y="0"/>
                    <a:pt x="838892" y="56946"/>
                    <a:pt x="838892" y="127192"/>
                  </a:cubicBezTo>
                  <a:lnTo>
                    <a:pt x="838892" y="135369"/>
                  </a:lnTo>
                  <a:cubicBezTo>
                    <a:pt x="838892" y="205615"/>
                    <a:pt x="781946" y="262561"/>
                    <a:pt x="711699" y="262561"/>
                  </a:cubicBezTo>
                  <a:lnTo>
                    <a:pt x="127192" y="262561"/>
                  </a:lnTo>
                  <a:cubicBezTo>
                    <a:pt x="56946" y="262561"/>
                    <a:pt x="0" y="205615"/>
                    <a:pt x="0" y="135369"/>
                  </a:cubicBezTo>
                  <a:lnTo>
                    <a:pt x="0" y="127192"/>
                  </a:lnTo>
                  <a:cubicBezTo>
                    <a:pt x="0" y="56946"/>
                    <a:pt x="56946" y="0"/>
                    <a:pt x="127192" y="0"/>
                  </a:cubicBezTo>
                  <a:close/>
                </a:path>
              </a:pathLst>
            </a:custGeom>
            <a:solidFill>
              <a:srgbClr val="FFBD59">
                <a:alpha val="14902"/>
              </a:srgbClr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0"/>
              <a:ext cx="838892" cy="262561"/>
            </a:xfrm>
            <a:prstGeom prst="rect">
              <a:avLst/>
            </a:prstGeom>
          </p:spPr>
          <p:txBody>
            <a:bodyPr anchor="ctr" rtlCol="false" tIns="47568" lIns="47568" bIns="47568" rIns="47568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73" id="73"/>
          <p:cNvSpPr/>
          <p:nvPr/>
        </p:nvSpPr>
        <p:spPr>
          <a:xfrm flipH="false" flipV="false" rot="0">
            <a:off x="2613018" y="3785211"/>
            <a:ext cx="1401311" cy="930120"/>
          </a:xfrm>
          <a:custGeom>
            <a:avLst/>
            <a:gdLst/>
            <a:ahLst/>
            <a:cxnLst/>
            <a:rect r="r" b="b" t="t" l="l"/>
            <a:pathLst>
              <a:path h="930120" w="1401311">
                <a:moveTo>
                  <a:pt x="0" y="0"/>
                </a:moveTo>
                <a:lnTo>
                  <a:pt x="1401311" y="0"/>
                </a:lnTo>
                <a:lnTo>
                  <a:pt x="1401311" y="930120"/>
                </a:lnTo>
                <a:lnTo>
                  <a:pt x="0" y="93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2972171" y="3798667"/>
            <a:ext cx="683004" cy="668490"/>
          </a:xfrm>
          <a:custGeom>
            <a:avLst/>
            <a:gdLst/>
            <a:ahLst/>
            <a:cxnLst/>
            <a:rect r="r" b="b" t="t" l="l"/>
            <a:pathLst>
              <a:path h="668490" w="683004">
                <a:moveTo>
                  <a:pt x="0" y="0"/>
                </a:moveTo>
                <a:lnTo>
                  <a:pt x="683004" y="0"/>
                </a:lnTo>
                <a:lnTo>
                  <a:pt x="683004" y="668490"/>
                </a:lnTo>
                <a:lnTo>
                  <a:pt x="0" y="6684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5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5" id="75"/>
          <p:cNvSpPr/>
          <p:nvPr/>
        </p:nvSpPr>
        <p:spPr>
          <a:xfrm>
            <a:off x="8632421" y="4377197"/>
            <a:ext cx="319478" cy="0"/>
          </a:xfrm>
          <a:prstGeom prst="line">
            <a:avLst/>
          </a:prstGeom>
          <a:ln cap="flat" w="28575">
            <a:solidFill>
              <a:srgbClr val="FFBD59">
                <a:alpha val="14902"/>
              </a:srgbClr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76" id="76"/>
          <p:cNvGrpSpPr/>
          <p:nvPr/>
        </p:nvGrpSpPr>
        <p:grpSpPr>
          <a:xfrm rot="0">
            <a:off x="9132924" y="3785211"/>
            <a:ext cx="8233683" cy="1270263"/>
            <a:chOff x="0" y="0"/>
            <a:chExt cx="2942143" cy="453903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2942143" cy="453903"/>
            </a:xfrm>
            <a:custGeom>
              <a:avLst/>
              <a:gdLst/>
              <a:ahLst/>
              <a:cxnLst/>
              <a:rect r="r" b="b" t="t" l="l"/>
              <a:pathLst>
                <a:path h="453903" w="2942143">
                  <a:moveTo>
                    <a:pt x="46073" y="0"/>
                  </a:moveTo>
                  <a:lnTo>
                    <a:pt x="2896069" y="0"/>
                  </a:lnTo>
                  <a:cubicBezTo>
                    <a:pt x="2921515" y="0"/>
                    <a:pt x="2942143" y="20628"/>
                    <a:pt x="2942143" y="46073"/>
                  </a:cubicBezTo>
                  <a:lnTo>
                    <a:pt x="2942143" y="407830"/>
                  </a:lnTo>
                  <a:cubicBezTo>
                    <a:pt x="2942143" y="420049"/>
                    <a:pt x="2937289" y="431768"/>
                    <a:pt x="2928648" y="440408"/>
                  </a:cubicBezTo>
                  <a:cubicBezTo>
                    <a:pt x="2920008" y="449049"/>
                    <a:pt x="2908289" y="453903"/>
                    <a:pt x="2896069" y="453903"/>
                  </a:cubicBezTo>
                  <a:lnTo>
                    <a:pt x="46073" y="453903"/>
                  </a:lnTo>
                  <a:cubicBezTo>
                    <a:pt x="33854" y="453903"/>
                    <a:pt x="22135" y="449049"/>
                    <a:pt x="13495" y="440408"/>
                  </a:cubicBezTo>
                  <a:cubicBezTo>
                    <a:pt x="4854" y="431768"/>
                    <a:pt x="0" y="420049"/>
                    <a:pt x="0" y="407830"/>
                  </a:cubicBezTo>
                  <a:lnTo>
                    <a:pt x="0" y="46073"/>
                  </a:lnTo>
                  <a:cubicBezTo>
                    <a:pt x="0" y="33854"/>
                    <a:pt x="4854" y="22135"/>
                    <a:pt x="13495" y="13495"/>
                  </a:cubicBezTo>
                  <a:cubicBezTo>
                    <a:pt x="22135" y="4854"/>
                    <a:pt x="33854" y="0"/>
                    <a:pt x="460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BD59">
                  <a:alpha val="14902"/>
                </a:srgbClr>
              </a:solidFill>
              <a:prstDash val="solid"/>
              <a:round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9525"/>
              <a:ext cx="2942143" cy="463428"/>
            </a:xfrm>
            <a:prstGeom prst="rect">
              <a:avLst/>
            </a:prstGeom>
          </p:spPr>
          <p:txBody>
            <a:bodyPr anchor="ctr" rtlCol="false" tIns="37443" lIns="37443" bIns="37443" rIns="37443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sp>
        <p:nvSpPr>
          <p:cNvPr name="TextBox 79" id="79"/>
          <p:cNvSpPr txBox="true"/>
          <p:nvPr/>
        </p:nvSpPr>
        <p:spPr>
          <a:xfrm rot="0">
            <a:off x="9144000" y="3762835"/>
            <a:ext cx="7973891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>
                    <a:alpha val="14902"/>
                  </a:srgb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Fournir des informations compréhensibles et </a:t>
            </a:r>
          </a:p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000000">
                    <a:alpha val="14902"/>
                  </a:srgb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accessibles concrètement, incluant la disponibilité des services (transport, traduction, horaires), guider vers les bons services et contacts, orientation vers les ressources</a:t>
            </a:r>
          </a:p>
        </p:txBody>
      </p:sp>
      <p:grpSp>
        <p:nvGrpSpPr>
          <p:cNvPr name="Group 80" id="80"/>
          <p:cNvGrpSpPr/>
          <p:nvPr/>
        </p:nvGrpSpPr>
        <p:grpSpPr>
          <a:xfrm rot="0">
            <a:off x="1559172" y="5317597"/>
            <a:ext cx="15700128" cy="1294643"/>
            <a:chOff x="0" y="0"/>
            <a:chExt cx="20933504" cy="1726190"/>
          </a:xfrm>
        </p:grpSpPr>
        <p:grpSp>
          <p:nvGrpSpPr>
            <p:cNvPr name="Group 81" id="81"/>
            <p:cNvGrpSpPr/>
            <p:nvPr/>
          </p:nvGrpSpPr>
          <p:grpSpPr>
            <a:xfrm rot="0">
              <a:off x="5305354" y="214543"/>
              <a:ext cx="4394007" cy="1237928"/>
              <a:chOff x="0" y="0"/>
              <a:chExt cx="1177583" cy="331762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1177583" cy="331762"/>
              </a:xfrm>
              <a:custGeom>
                <a:avLst/>
                <a:gdLst/>
                <a:ahLst/>
                <a:cxnLst/>
                <a:rect r="r" b="b" t="t" l="l"/>
                <a:pathLst>
                  <a:path h="331762" w="1177583">
                    <a:moveTo>
                      <a:pt x="115113" y="0"/>
                    </a:moveTo>
                    <a:lnTo>
                      <a:pt x="1062471" y="0"/>
                    </a:lnTo>
                    <a:cubicBezTo>
                      <a:pt x="1093000" y="0"/>
                      <a:pt x="1122280" y="12128"/>
                      <a:pt x="1143868" y="33716"/>
                    </a:cubicBezTo>
                    <a:cubicBezTo>
                      <a:pt x="1165455" y="55303"/>
                      <a:pt x="1177583" y="84583"/>
                      <a:pt x="1177583" y="115113"/>
                    </a:cubicBezTo>
                    <a:lnTo>
                      <a:pt x="1177583" y="216649"/>
                    </a:lnTo>
                    <a:cubicBezTo>
                      <a:pt x="1177583" y="247179"/>
                      <a:pt x="1165455" y="276458"/>
                      <a:pt x="1143868" y="298046"/>
                    </a:cubicBezTo>
                    <a:cubicBezTo>
                      <a:pt x="1122280" y="319634"/>
                      <a:pt x="1093000" y="331762"/>
                      <a:pt x="1062471" y="331762"/>
                    </a:cubicBezTo>
                    <a:lnTo>
                      <a:pt x="115113" y="331762"/>
                    </a:lnTo>
                    <a:cubicBezTo>
                      <a:pt x="84583" y="331762"/>
                      <a:pt x="55303" y="319634"/>
                      <a:pt x="33716" y="298046"/>
                    </a:cubicBezTo>
                    <a:cubicBezTo>
                      <a:pt x="12128" y="276458"/>
                      <a:pt x="0" y="247179"/>
                      <a:pt x="0" y="216649"/>
                    </a:cubicBezTo>
                    <a:lnTo>
                      <a:pt x="0" y="115113"/>
                    </a:lnTo>
                    <a:cubicBezTo>
                      <a:pt x="0" y="84583"/>
                      <a:pt x="12128" y="55303"/>
                      <a:pt x="33716" y="33716"/>
                    </a:cubicBezTo>
                    <a:cubicBezTo>
                      <a:pt x="55303" y="12128"/>
                      <a:pt x="84583" y="0"/>
                      <a:pt x="11511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DD8033">
                    <a:alpha val="14902"/>
                  </a:srgbClr>
                </a:solidFill>
                <a:prstDash val="solid"/>
                <a:round/>
              </a:ln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0" y="9525"/>
                <a:ext cx="1177583" cy="322237"/>
              </a:xfrm>
              <a:prstGeom prst="rect">
                <a:avLst/>
              </a:prstGeom>
            </p:spPr>
            <p:txBody>
              <a:bodyPr anchor="ctr" rtlCol="false" tIns="37443" lIns="37443" bIns="37443" rIns="37443"/>
              <a:lstStyle/>
              <a:p>
                <a:pPr algn="ctr">
                  <a:lnSpc>
                    <a:spcPts val="2879"/>
                  </a:lnSpc>
                </a:pPr>
                <a:r>
                  <a:rPr lang="en-US" b="true" sz="2400">
                    <a:solidFill>
                      <a:srgbClr val="000000">
                        <a:alpha val="14902"/>
                      </a:srgbClr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Adapter sa communication</a:t>
                </a:r>
              </a:p>
            </p:txBody>
          </p:sp>
        </p:grpSp>
        <p:sp>
          <p:nvSpPr>
            <p:cNvPr name="AutoShape 84" id="84"/>
            <p:cNvSpPr/>
            <p:nvPr/>
          </p:nvSpPr>
          <p:spPr>
            <a:xfrm>
              <a:off x="4196114" y="856775"/>
              <a:ext cx="977773" cy="0"/>
            </a:xfrm>
            <a:prstGeom prst="line">
              <a:avLst/>
            </a:prstGeom>
            <a:ln cap="flat" w="38100">
              <a:solidFill>
                <a:srgbClr val="D87355">
                  <a:alpha val="14902"/>
                </a:srgbClr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85" id="85"/>
            <p:cNvGrpSpPr/>
            <p:nvPr/>
          </p:nvGrpSpPr>
          <p:grpSpPr>
            <a:xfrm rot="0">
              <a:off x="0" y="274372"/>
              <a:ext cx="4610766" cy="1126705"/>
              <a:chOff x="0" y="0"/>
              <a:chExt cx="1035859" cy="253127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035859" cy="253127"/>
              </a:xfrm>
              <a:custGeom>
                <a:avLst/>
                <a:gdLst/>
                <a:ahLst/>
                <a:cxnLst/>
                <a:rect r="r" b="b" t="t" l="l"/>
                <a:pathLst>
                  <a:path h="253127" w="1035859">
                    <a:moveTo>
                      <a:pt x="109701" y="0"/>
                    </a:moveTo>
                    <a:lnTo>
                      <a:pt x="926158" y="0"/>
                    </a:lnTo>
                    <a:cubicBezTo>
                      <a:pt x="986745" y="0"/>
                      <a:pt x="1035859" y="49115"/>
                      <a:pt x="1035859" y="109701"/>
                    </a:cubicBezTo>
                    <a:lnTo>
                      <a:pt x="1035859" y="143426"/>
                    </a:lnTo>
                    <a:cubicBezTo>
                      <a:pt x="1035859" y="172520"/>
                      <a:pt x="1024302" y="200423"/>
                      <a:pt x="1003729" y="220996"/>
                    </a:cubicBezTo>
                    <a:cubicBezTo>
                      <a:pt x="983156" y="241569"/>
                      <a:pt x="955253" y="253127"/>
                      <a:pt x="926158" y="253127"/>
                    </a:cubicBezTo>
                    <a:lnTo>
                      <a:pt x="109701" y="253127"/>
                    </a:lnTo>
                    <a:cubicBezTo>
                      <a:pt x="49115" y="253127"/>
                      <a:pt x="0" y="204012"/>
                      <a:pt x="0" y="143426"/>
                    </a:cubicBezTo>
                    <a:lnTo>
                      <a:pt x="0" y="109701"/>
                    </a:lnTo>
                    <a:cubicBezTo>
                      <a:pt x="0" y="80606"/>
                      <a:pt x="11558" y="52704"/>
                      <a:pt x="32131" y="32131"/>
                    </a:cubicBezTo>
                    <a:cubicBezTo>
                      <a:pt x="52704" y="11558"/>
                      <a:pt x="80606" y="0"/>
                      <a:pt x="109701" y="0"/>
                    </a:cubicBezTo>
                    <a:close/>
                  </a:path>
                </a:pathLst>
              </a:custGeom>
              <a:solidFill>
                <a:srgbClr val="D87355">
                  <a:alpha val="14902"/>
                </a:srgbClr>
              </a:solidFill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0"/>
                <a:ext cx="1035859" cy="253127"/>
              </a:xfrm>
              <a:prstGeom prst="rect">
                <a:avLst/>
              </a:prstGeom>
            </p:spPr>
            <p:txBody>
              <a:bodyPr anchor="ctr" rtlCol="false" tIns="44665" lIns="44665" bIns="44665" rIns="44665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88" id="88"/>
            <p:cNvSpPr/>
            <p:nvPr/>
          </p:nvSpPr>
          <p:spPr>
            <a:xfrm flipH="false" flipV="false" rot="0">
              <a:off x="1468984" y="0"/>
              <a:ext cx="1672797" cy="1110319"/>
            </a:xfrm>
            <a:custGeom>
              <a:avLst/>
              <a:gdLst/>
              <a:ahLst/>
              <a:cxnLst/>
              <a:rect r="r" b="b" t="t" l="l"/>
              <a:pathLst>
                <a:path h="1110319" w="1672797">
                  <a:moveTo>
                    <a:pt x="0" y="0"/>
                  </a:moveTo>
                  <a:lnTo>
                    <a:pt x="1672798" y="0"/>
                  </a:lnTo>
                  <a:lnTo>
                    <a:pt x="1672798" y="1110319"/>
                  </a:lnTo>
                  <a:lnTo>
                    <a:pt x="0" y="111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1838753" y="22691"/>
              <a:ext cx="933260" cy="933260"/>
            </a:xfrm>
            <a:custGeom>
              <a:avLst/>
              <a:gdLst/>
              <a:ahLst/>
              <a:cxnLst/>
              <a:rect r="r" b="b" t="t" l="l"/>
              <a:pathLst>
                <a:path h="933260" w="933260">
                  <a:moveTo>
                    <a:pt x="0" y="0"/>
                  </a:moveTo>
                  <a:lnTo>
                    <a:pt x="933260" y="0"/>
                  </a:lnTo>
                  <a:lnTo>
                    <a:pt x="933260" y="933260"/>
                  </a:lnTo>
                  <a:lnTo>
                    <a:pt x="0" y="933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90" id="90"/>
            <p:cNvSpPr/>
            <p:nvPr/>
          </p:nvSpPr>
          <p:spPr>
            <a:xfrm flipV="true">
              <a:off x="9709493" y="875824"/>
              <a:ext cx="388610" cy="4752"/>
            </a:xfrm>
            <a:prstGeom prst="line">
              <a:avLst/>
            </a:prstGeom>
            <a:ln cap="flat" w="38100">
              <a:solidFill>
                <a:srgbClr val="D87355">
                  <a:alpha val="14902"/>
                </a:srgbClr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91" id="91"/>
            <p:cNvGrpSpPr/>
            <p:nvPr/>
          </p:nvGrpSpPr>
          <p:grpSpPr>
            <a:xfrm rot="0">
              <a:off x="10200169" y="214543"/>
              <a:ext cx="10733335" cy="1511647"/>
              <a:chOff x="0" y="0"/>
              <a:chExt cx="2876508" cy="405118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2876508" cy="405118"/>
              </a:xfrm>
              <a:custGeom>
                <a:avLst/>
                <a:gdLst/>
                <a:ahLst/>
                <a:cxnLst/>
                <a:rect r="r" b="b" t="t" l="l"/>
                <a:pathLst>
                  <a:path h="405118" w="2876508">
                    <a:moveTo>
                      <a:pt x="47125" y="0"/>
                    </a:moveTo>
                    <a:lnTo>
                      <a:pt x="2829383" y="0"/>
                    </a:lnTo>
                    <a:cubicBezTo>
                      <a:pt x="2855409" y="0"/>
                      <a:pt x="2876508" y="21098"/>
                      <a:pt x="2876508" y="47125"/>
                    </a:cubicBezTo>
                    <a:lnTo>
                      <a:pt x="2876508" y="357993"/>
                    </a:lnTo>
                    <a:cubicBezTo>
                      <a:pt x="2876508" y="370491"/>
                      <a:pt x="2871543" y="382478"/>
                      <a:pt x="2862705" y="391315"/>
                    </a:cubicBezTo>
                    <a:cubicBezTo>
                      <a:pt x="2853868" y="400153"/>
                      <a:pt x="2841881" y="405118"/>
                      <a:pt x="2829383" y="405118"/>
                    </a:cubicBezTo>
                    <a:lnTo>
                      <a:pt x="47125" y="405118"/>
                    </a:lnTo>
                    <a:cubicBezTo>
                      <a:pt x="34626" y="405118"/>
                      <a:pt x="22640" y="400153"/>
                      <a:pt x="13803" y="391315"/>
                    </a:cubicBezTo>
                    <a:cubicBezTo>
                      <a:pt x="4965" y="382478"/>
                      <a:pt x="0" y="370491"/>
                      <a:pt x="0" y="357993"/>
                    </a:cubicBezTo>
                    <a:lnTo>
                      <a:pt x="0" y="47125"/>
                    </a:lnTo>
                    <a:cubicBezTo>
                      <a:pt x="0" y="34626"/>
                      <a:pt x="4965" y="22640"/>
                      <a:pt x="13803" y="13803"/>
                    </a:cubicBezTo>
                    <a:cubicBezTo>
                      <a:pt x="22640" y="4965"/>
                      <a:pt x="34626" y="0"/>
                      <a:pt x="471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DD8033">
                    <a:alpha val="14902"/>
                  </a:srgbClr>
                </a:solidFill>
                <a:prstDash val="solid"/>
                <a:round/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0"/>
                <a:ext cx="2876508" cy="405118"/>
              </a:xfrm>
              <a:prstGeom prst="rect">
                <a:avLst/>
              </a:prstGeom>
            </p:spPr>
            <p:txBody>
              <a:bodyPr anchor="ctr" rtlCol="false" tIns="37443" lIns="37443" bIns="37443" rIns="37443"/>
              <a:lstStyle/>
              <a:p>
                <a:pPr algn="ctr">
                  <a:lnSpc>
                    <a:spcPts val="2520"/>
                  </a:lnSpc>
                </a:pPr>
                <a:r>
                  <a:rPr lang="en-US" sz="2100" b="true">
                    <a:solidFill>
                      <a:srgbClr val="000000">
                        <a:alpha val="14902"/>
                      </a:srgbClr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Parler lentement et simplement, vérifier la compréhension, ne pas infantiliser, reprendre contact, s’assurer du suivi </a:t>
                </a:r>
              </a:p>
              <a:p>
                <a:pPr algn="ctr">
                  <a:lnSpc>
                    <a:spcPts val="2520"/>
                  </a:lnSpc>
                </a:pPr>
                <a:r>
                  <a:rPr lang="en-US" b="true" sz="2100">
                    <a:solidFill>
                      <a:srgbClr val="000000">
                        <a:alpha val="14902"/>
                      </a:srgbClr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et de l’intégration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DAGxXvbWcyE</dc:identifier>
  <dcterms:modified xsi:type="dcterms:W3CDTF">2011-08-01T06:04:30Z</dcterms:modified>
  <cp:revision>1</cp:revision>
  <dc:title>M5 PPT Mettre en place un processus d'accueil</dc:title>
</cp:coreProperties>
</file>